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4"/>
  </p:notesMasterIdLst>
  <p:sldIdLst>
    <p:sldId id="256" r:id="rId3"/>
    <p:sldId id="294" r:id="rId4"/>
    <p:sldId id="295" r:id="rId5"/>
    <p:sldId id="257" r:id="rId6"/>
    <p:sldId id="265" r:id="rId7"/>
    <p:sldId id="266" r:id="rId8"/>
    <p:sldId id="267" r:id="rId9"/>
    <p:sldId id="268" r:id="rId10"/>
    <p:sldId id="269" r:id="rId11"/>
    <p:sldId id="270" r:id="rId12"/>
    <p:sldId id="299" r:id="rId13"/>
    <p:sldId id="271" r:id="rId14"/>
    <p:sldId id="296" r:id="rId15"/>
    <p:sldId id="300" r:id="rId16"/>
    <p:sldId id="277" r:id="rId17"/>
    <p:sldId id="278" r:id="rId18"/>
    <p:sldId id="279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283" r:id="rId45"/>
    <p:sldId id="284" r:id="rId46"/>
    <p:sldId id="285" r:id="rId47"/>
    <p:sldId id="326" r:id="rId48"/>
    <p:sldId id="286" r:id="rId49"/>
    <p:sldId id="289" r:id="rId50"/>
    <p:sldId id="290" r:id="rId51"/>
    <p:sldId id="291" r:id="rId52"/>
    <p:sldId id="292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201" autoAdjust="0"/>
  </p:normalViewPr>
  <p:slideViewPr>
    <p:cSldViewPr snapToGrid="0">
      <p:cViewPr varScale="1">
        <p:scale>
          <a:sx n="79" d="100"/>
          <a:sy n="79" d="100"/>
        </p:scale>
        <p:origin x="41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9F156-94F9-4834-A994-34E43AF7E3E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446DF-DA5D-459F-A53F-6A4AD1B9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6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46DF-DA5D-459F-A53F-6A4AD1B9F6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3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46DF-DA5D-459F-A53F-6A4AD1B9F6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3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487703C8-0CB2-4A59-830A-A5ED96D83D2B}" type="slidenum">
              <a:rPr lang="th-TH" altLang="en-US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13</a:t>
            </a:fld>
            <a:endParaRPr lang="th-TH" altLang="en-US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8682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487703C8-0CB2-4A59-830A-A5ED96D83D2B}" type="slidenum">
              <a:rPr lang="th-TH" altLang="en-US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14</a:t>
            </a:fld>
            <a:endParaRPr lang="th-TH" altLang="en-US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4901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46DF-DA5D-459F-A53F-6A4AD1B9F6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01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4C9C3FF5-3A86-4FCD-B378-D9E21604B761}" type="slidenum">
              <a:rPr lang="th-TH" altLang="en-US" sz="1200" smtClean="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45</a:t>
            </a:fld>
            <a:endParaRPr lang="th-TH" altLang="en-US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217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5D6E-961A-4013-91C1-BF448E235D69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246E-59C4-4057-90D8-FBC109B4C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7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5D6E-961A-4013-91C1-BF448E235D69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246E-59C4-4057-90D8-FBC109B4C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7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5D6E-961A-4013-91C1-BF448E235D69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246E-59C4-4057-90D8-FBC109B4C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85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2/15/2022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27968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2/15/2022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76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>
                <a:solidFill>
                  <a:srgbClr val="EFEDE3"/>
                </a:solidFill>
              </a:rPr>
              <a:pPr/>
              <a:t>2/15/2022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EFEDE3"/>
                </a:solidFill>
              </a:rPr>
              <a:pPr/>
              <a:t>‹#›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48615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2/15/2022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98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2/15/2022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19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2/15/2022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47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2/15/2022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74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2/15/2022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1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5D6E-961A-4013-91C1-BF448E235D69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246E-59C4-4057-90D8-FBC109B4C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97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2/15/2022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5482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2/15/2022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42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2/15/2022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2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5D6E-961A-4013-91C1-BF448E235D69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246E-59C4-4057-90D8-FBC109B4C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8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5D6E-961A-4013-91C1-BF448E235D69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246E-59C4-4057-90D8-FBC109B4C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6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5D6E-961A-4013-91C1-BF448E235D69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246E-59C4-4057-90D8-FBC109B4C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0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5D6E-961A-4013-91C1-BF448E235D69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246E-59C4-4057-90D8-FBC109B4C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5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5D6E-961A-4013-91C1-BF448E235D69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246E-59C4-4057-90D8-FBC109B4C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9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5D6E-961A-4013-91C1-BF448E235D69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246E-59C4-4057-90D8-FBC109B4C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1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5D6E-961A-4013-91C1-BF448E235D69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246E-59C4-4057-90D8-FBC109B4C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8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A5D6E-961A-4013-91C1-BF448E235D69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9246E-59C4-4057-90D8-FBC109B4C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8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2/15/2022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357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0"/>
            <a:ext cx="4343400" cy="66335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2261" y="2352789"/>
            <a:ext cx="9882282" cy="1256366"/>
          </a:xfrm>
        </p:spPr>
        <p:txBody>
          <a:bodyPr>
            <a:noAutofit/>
          </a:bodyPr>
          <a:lstStyle/>
          <a:p>
            <a:r>
              <a:rPr lang="th-TH" sz="7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การจัดเก็บและทำลายหนังสือราชการ</a:t>
            </a:r>
            <a:endParaRPr lang="en-US" sz="7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006342" y="5144820"/>
            <a:ext cx="3106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จัดทำโดย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นางสาวเบญจ</a:t>
            </a:r>
            <a:r>
              <a:rPr lang="th-TH" altLang="en-US" sz="2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วรรณ</a:t>
            </a:r>
            <a:r>
              <a:rPr lang="th-TH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พลชัย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นิติกรชำนาญการ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สำนักงานปลัดสำนักนายกรัฐมนตรี</a:t>
            </a:r>
            <a:endParaRPr lang="en-US" alt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229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337546"/>
              </p:ext>
            </p:extLst>
          </p:nvPr>
        </p:nvGraphicFramePr>
        <p:xfrm>
          <a:off x="6408161" y="0"/>
          <a:ext cx="483255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Photo Editor Photo" r:id="rId3" imgW="7868748" imgH="10631384" progId="">
                  <p:embed/>
                </p:oleObj>
              </mc:Choice>
              <mc:Fallback>
                <p:oleObj name="Photo Editor Photo" r:id="rId3" imgW="7868748" imgH="1063138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161" y="0"/>
                        <a:ext cx="4832553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98659" name="Text Box 3"/>
          <p:cNvSpPr txBox="1">
            <a:spLocks noChangeArrowheads="1"/>
          </p:cNvSpPr>
          <p:nvPr/>
        </p:nvSpPr>
        <p:spPr bwMode="auto">
          <a:xfrm>
            <a:off x="8998903" y="6181726"/>
            <a:ext cx="1871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th-TH" altLang="en-US" sz="280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เก็บถึง พ.ศ.</a:t>
            </a:r>
          </a:p>
        </p:txBody>
      </p:sp>
      <p:sp>
        <p:nvSpPr>
          <p:cNvPr id="3398660" name="Text Box 4"/>
          <p:cNvSpPr txBox="1">
            <a:spLocks noChangeArrowheads="1"/>
          </p:cNvSpPr>
          <p:nvPr/>
        </p:nvSpPr>
        <p:spPr bwMode="auto">
          <a:xfrm>
            <a:off x="10191704" y="6166486"/>
            <a:ext cx="136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th-TH" altLang="en-US" sz="2800" dirty="0">
                <a:solidFill>
                  <a:srgbClr val="00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๒๕๖๕</a:t>
            </a:r>
          </a:p>
        </p:txBody>
      </p:sp>
      <p:sp>
        <p:nvSpPr>
          <p:cNvPr id="3398661" name="Rectangle 5"/>
          <p:cNvSpPr>
            <a:spLocks noChangeArrowheads="1"/>
          </p:cNvSpPr>
          <p:nvPr/>
        </p:nvSpPr>
        <p:spPr bwMode="auto">
          <a:xfrm>
            <a:off x="0" y="1600200"/>
            <a:ext cx="6294120" cy="31700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หนังสือที่เก็บโดยมี</a:t>
            </a:r>
          </a:p>
          <a:p>
            <a:pPr algn="ctr">
              <a:defRPr/>
            </a:pPr>
            <a:r>
              <a:rPr lang="th-TH" sz="4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กำหนดเวลาให้ประทับตราคำว่า</a:t>
            </a:r>
          </a:p>
          <a:p>
            <a:pPr algn="ctr">
              <a:defRPr/>
            </a:pPr>
            <a:r>
              <a:rPr lang="th-TH" sz="4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เก็บถึง พ.ศ. ....</a:t>
            </a:r>
          </a:p>
          <a:p>
            <a:pPr algn="ctr">
              <a:defRPr/>
            </a:pPr>
            <a:r>
              <a:rPr lang="th-TH" sz="4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ด้วยหมึกสีน้ำเงิน </a:t>
            </a:r>
          </a:p>
          <a:p>
            <a:pPr algn="ctr">
              <a:defRPr/>
            </a:pPr>
            <a:r>
              <a:rPr lang="th-TH" sz="4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และลงเลขปีพุทธศักราชที่ให้เก็บถึง</a:t>
            </a:r>
            <a:endParaRPr lang="en-US" sz="40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98662" name="Line 6"/>
          <p:cNvSpPr>
            <a:spLocks noChangeShapeType="1"/>
          </p:cNvSpPr>
          <p:nvPr/>
        </p:nvSpPr>
        <p:spPr bwMode="auto">
          <a:xfrm>
            <a:off x="7744461" y="6485890"/>
            <a:ext cx="1152525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190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9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9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9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9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9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9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3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8659" grpId="0"/>
      <p:bldP spid="33986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62210" y="136824"/>
            <a:ext cx="1943100" cy="6477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แบบที่ ๒๐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-17143"/>
            <a:ext cx="12192000" cy="1125516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110000"/>
              </a:lnSpc>
              <a:spcBef>
                <a:spcPts val="3000"/>
              </a:spcBef>
              <a:defRPr/>
            </a:pPr>
            <a:r>
              <a:rPr lang="th-TH" altLang="en-US" sz="4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บัญชีหนังสือเก็บ</a:t>
            </a:r>
          </a:p>
          <a:p>
            <a:pPr marL="609600" indent="-609600" algn="l">
              <a:defRPr/>
            </a:pPr>
            <a:r>
              <a:rPr lang="th-TH" alt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en-US" sz="12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364" name="Text Box 89"/>
          <p:cNvSpPr txBox="1">
            <a:spLocks noChangeArrowheads="1"/>
          </p:cNvSpPr>
          <p:nvPr/>
        </p:nvSpPr>
        <p:spPr bwMode="auto">
          <a:xfrm>
            <a:off x="8975726" y="4076700"/>
            <a:ext cx="360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5365" name="Text Box 90"/>
          <p:cNvSpPr txBox="1">
            <a:spLocks noChangeArrowheads="1"/>
          </p:cNvSpPr>
          <p:nvPr/>
        </p:nvSpPr>
        <p:spPr bwMode="auto">
          <a:xfrm>
            <a:off x="6240464" y="4868863"/>
            <a:ext cx="719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671131" name="Text Box 91"/>
          <p:cNvSpPr txBox="1">
            <a:spLocks noChangeArrowheads="1"/>
          </p:cNvSpPr>
          <p:nvPr/>
        </p:nvSpPr>
        <p:spPr bwMode="auto">
          <a:xfrm>
            <a:off x="5808664" y="1552575"/>
            <a:ext cx="935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</a:p>
        </p:txBody>
      </p:sp>
      <p:sp>
        <p:nvSpPr>
          <p:cNvPr id="3671132" name="Text Box 92"/>
          <p:cNvSpPr txBox="1">
            <a:spLocks noChangeArrowheads="1"/>
          </p:cNvSpPr>
          <p:nvPr/>
        </p:nvSpPr>
        <p:spPr bwMode="auto">
          <a:xfrm>
            <a:off x="997267" y="1526859"/>
            <a:ext cx="1071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วันเก็บ</a:t>
            </a:r>
          </a:p>
        </p:txBody>
      </p:sp>
      <p:sp>
        <p:nvSpPr>
          <p:cNvPr id="3671133" name="Text Box 93"/>
          <p:cNvSpPr txBox="1">
            <a:spLocks noChangeArrowheads="1"/>
          </p:cNvSpPr>
          <p:nvPr/>
        </p:nvSpPr>
        <p:spPr bwMode="auto">
          <a:xfrm>
            <a:off x="3946205" y="1585595"/>
            <a:ext cx="8223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</a:p>
        </p:txBody>
      </p:sp>
      <p:sp>
        <p:nvSpPr>
          <p:cNvPr id="3671134" name="Text Box 94"/>
          <p:cNvSpPr txBox="1">
            <a:spLocks noChangeArrowheads="1"/>
          </p:cNvSpPr>
          <p:nvPr/>
        </p:nvSpPr>
        <p:spPr bwMode="auto">
          <a:xfrm>
            <a:off x="9525634" y="1270954"/>
            <a:ext cx="1456375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เวลาเก็บ</a:t>
            </a:r>
          </a:p>
        </p:txBody>
      </p:sp>
      <p:sp>
        <p:nvSpPr>
          <p:cNvPr id="3671135" name="Text Box 95"/>
          <p:cNvSpPr txBox="1">
            <a:spLocks noChangeArrowheads="1"/>
          </p:cNvSpPr>
          <p:nvPr/>
        </p:nvSpPr>
        <p:spPr bwMode="auto">
          <a:xfrm>
            <a:off x="10860088" y="1628775"/>
            <a:ext cx="1331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</a:p>
        </p:txBody>
      </p:sp>
      <p:sp>
        <p:nvSpPr>
          <p:cNvPr id="3671137" name="Text Box 97"/>
          <p:cNvSpPr txBox="1">
            <a:spLocks noChangeArrowheads="1"/>
          </p:cNvSpPr>
          <p:nvPr/>
        </p:nvSpPr>
        <p:spPr bwMode="auto">
          <a:xfrm>
            <a:off x="15240" y="1526859"/>
            <a:ext cx="1042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ลำดับที่</a:t>
            </a:r>
          </a:p>
        </p:txBody>
      </p:sp>
      <p:sp>
        <p:nvSpPr>
          <p:cNvPr id="3671139" name="Line 99"/>
          <p:cNvSpPr>
            <a:spLocks noChangeShapeType="1"/>
          </p:cNvSpPr>
          <p:nvPr/>
        </p:nvSpPr>
        <p:spPr bwMode="auto">
          <a:xfrm flipV="1">
            <a:off x="0" y="1123315"/>
            <a:ext cx="12192000" cy="269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1140" name="Line 100"/>
          <p:cNvSpPr>
            <a:spLocks noChangeShapeType="1"/>
          </p:cNvSpPr>
          <p:nvPr/>
        </p:nvSpPr>
        <p:spPr bwMode="auto">
          <a:xfrm flipV="1">
            <a:off x="0" y="2658746"/>
            <a:ext cx="12192000" cy="2794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1141" name="Line 101"/>
          <p:cNvSpPr>
            <a:spLocks noChangeShapeType="1"/>
          </p:cNvSpPr>
          <p:nvPr/>
        </p:nvSpPr>
        <p:spPr bwMode="auto">
          <a:xfrm flipH="1">
            <a:off x="992505" y="1165543"/>
            <a:ext cx="0" cy="570769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1142" name="Line 102"/>
          <p:cNvSpPr>
            <a:spLocks noChangeShapeType="1"/>
          </p:cNvSpPr>
          <p:nvPr/>
        </p:nvSpPr>
        <p:spPr bwMode="auto">
          <a:xfrm flipH="1">
            <a:off x="2093595" y="1108374"/>
            <a:ext cx="9525" cy="57801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1143" name="Line 103"/>
          <p:cNvSpPr>
            <a:spLocks noChangeShapeType="1"/>
          </p:cNvSpPr>
          <p:nvPr/>
        </p:nvSpPr>
        <p:spPr bwMode="auto">
          <a:xfrm flipH="1">
            <a:off x="4753926" y="1150302"/>
            <a:ext cx="0" cy="573818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1144" name="Line 104"/>
          <p:cNvSpPr>
            <a:spLocks noChangeShapeType="1"/>
          </p:cNvSpPr>
          <p:nvPr/>
        </p:nvSpPr>
        <p:spPr bwMode="auto">
          <a:xfrm>
            <a:off x="8244840" y="1138555"/>
            <a:ext cx="15239" cy="570420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1145" name="Line 105"/>
          <p:cNvSpPr>
            <a:spLocks noChangeShapeType="1"/>
          </p:cNvSpPr>
          <p:nvPr/>
        </p:nvSpPr>
        <p:spPr bwMode="auto">
          <a:xfrm flipH="1">
            <a:off x="10881360" y="1150004"/>
            <a:ext cx="0" cy="570799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1146" name="AutoShape 106"/>
          <p:cNvSpPr>
            <a:spLocks noChangeArrowheads="1"/>
          </p:cNvSpPr>
          <p:nvPr/>
        </p:nvSpPr>
        <p:spPr bwMode="auto">
          <a:xfrm>
            <a:off x="9250681" y="3502662"/>
            <a:ext cx="2941319" cy="1889421"/>
          </a:xfrm>
          <a:prstGeom prst="wedgeRoundRectCallout">
            <a:avLst>
              <a:gd name="adj1" fmla="val -57709"/>
              <a:gd name="adj2" fmla="val -10941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en-US" sz="3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ลงหมายเลขลำดับหมู่ของการจัดแฟ้มเก็บหนังสือ</a:t>
            </a:r>
          </a:p>
        </p:txBody>
      </p:sp>
      <p:sp>
        <p:nvSpPr>
          <p:cNvPr id="3671147" name="AutoShape 107"/>
          <p:cNvSpPr>
            <a:spLocks noChangeArrowheads="1"/>
          </p:cNvSpPr>
          <p:nvPr/>
        </p:nvSpPr>
        <p:spPr bwMode="auto">
          <a:xfrm>
            <a:off x="76200" y="3470277"/>
            <a:ext cx="2636520" cy="1299843"/>
          </a:xfrm>
          <a:prstGeom prst="wedgeRoundRectCallout">
            <a:avLst>
              <a:gd name="adj1" fmla="val -598"/>
              <a:gd name="adj2" fmla="val -12734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en-US" sz="3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วันที่นำหนังสือนั้นเข้าทะเบียนเก็บ</a:t>
            </a:r>
          </a:p>
        </p:txBody>
      </p:sp>
      <p:sp>
        <p:nvSpPr>
          <p:cNvPr id="3671148" name="AutoShape 108"/>
          <p:cNvSpPr>
            <a:spLocks noChangeArrowheads="1"/>
          </p:cNvSpPr>
          <p:nvPr/>
        </p:nvSpPr>
        <p:spPr bwMode="auto">
          <a:xfrm>
            <a:off x="4748374" y="3163572"/>
            <a:ext cx="2120580" cy="678180"/>
          </a:xfrm>
          <a:prstGeom prst="wedgeRoundRectCallout">
            <a:avLst>
              <a:gd name="adj1" fmla="val -63780"/>
              <a:gd name="adj2" fmla="val -17551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en-US" sz="3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เลขที่หนังสือ</a:t>
            </a:r>
          </a:p>
        </p:txBody>
      </p:sp>
      <p:sp>
        <p:nvSpPr>
          <p:cNvPr id="22" name="Line 102"/>
          <p:cNvSpPr>
            <a:spLocks noChangeShapeType="1"/>
          </p:cNvSpPr>
          <p:nvPr/>
        </p:nvSpPr>
        <p:spPr bwMode="auto">
          <a:xfrm flipH="1">
            <a:off x="3998595" y="1123614"/>
            <a:ext cx="9525" cy="57801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92"/>
          <p:cNvSpPr txBox="1">
            <a:spLocks noChangeArrowheads="1"/>
          </p:cNvSpPr>
          <p:nvPr/>
        </p:nvSpPr>
        <p:spPr bwMode="auto">
          <a:xfrm>
            <a:off x="2048826" y="1526859"/>
            <a:ext cx="19939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เลขทะเบียนรับ</a:t>
            </a:r>
          </a:p>
        </p:txBody>
      </p:sp>
      <p:sp>
        <p:nvSpPr>
          <p:cNvPr id="24" name="Line 104"/>
          <p:cNvSpPr>
            <a:spLocks noChangeShapeType="1"/>
          </p:cNvSpPr>
          <p:nvPr/>
        </p:nvSpPr>
        <p:spPr bwMode="auto">
          <a:xfrm>
            <a:off x="9646920" y="1153795"/>
            <a:ext cx="15239" cy="570420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 Box 95"/>
          <p:cNvSpPr txBox="1">
            <a:spLocks noChangeArrowheads="1"/>
          </p:cNvSpPr>
          <p:nvPr/>
        </p:nvSpPr>
        <p:spPr bwMode="auto">
          <a:xfrm>
            <a:off x="8284528" y="1583055"/>
            <a:ext cx="1331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รหัสแฟ้ม</a:t>
            </a:r>
          </a:p>
        </p:txBody>
      </p:sp>
    </p:spTree>
    <p:extLst>
      <p:ext uri="{BB962C8B-B14F-4D97-AF65-F5344CB8AC3E}">
        <p14:creationId xmlns:p14="http://schemas.microsoft.com/office/powerpoint/2010/main" val="800375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7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7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7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7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71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71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1146" grpId="0" animBg="1"/>
      <p:bldP spid="3671147" grpId="0" animBg="1"/>
      <p:bldP spid="3671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3250" y="309153"/>
            <a:ext cx="6192838" cy="1054100"/>
          </a:xfr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189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th-TH" altLang="en-US" sz="4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การเก็บไว้เพื่อใช้ในการตรวจสอบ</a:t>
            </a:r>
          </a:p>
        </p:txBody>
      </p:sp>
      <p:sp>
        <p:nvSpPr>
          <p:cNvPr id="3399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5319" y="1783080"/>
            <a:ext cx="11309153" cy="3916680"/>
          </a:xfrm>
        </p:spPr>
        <p:txBody>
          <a:bodyPr rtlCol="0">
            <a:normAutofit fontScale="92500"/>
          </a:bodyPr>
          <a:lstStyle/>
          <a:p>
            <a:pPr marL="609600" indent="-609600" algn="l">
              <a:spcBef>
                <a:spcPts val="1200"/>
              </a:spcBef>
              <a:defRPr/>
            </a:pP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4400" b="1" dirty="0">
                <a:solidFill>
                  <a:srgbClr val="000000"/>
                </a:solidFill>
                <a:latin typeface="TH SarabunPSK" pitchFamily="34" charset="-34"/>
                <a:cs typeface="TH SarabunPSK" panose="020B0500040200020003" pitchFamily="34" charset="-34"/>
              </a:rPr>
              <a:t>การเก็บหนังสือที่ปฏิบัติเสร็จเรียบร้อยแล้ว แต่จำเป็นจะต้องใช้</a:t>
            </a:r>
          </a:p>
          <a:p>
            <a:pPr marL="609600" indent="-609600" algn="l">
              <a:spcBef>
                <a:spcPts val="1200"/>
              </a:spcBef>
              <a:defRPr/>
            </a:pPr>
            <a:r>
              <a:rPr lang="th-TH" sz="4400" b="1" dirty="0">
                <a:solidFill>
                  <a:srgbClr val="000000"/>
                </a:solidFill>
                <a:latin typeface="TH SarabunPSK" pitchFamily="34" charset="-34"/>
                <a:cs typeface="TH SarabunPSK" panose="020B0500040200020003" pitchFamily="34" charset="-34"/>
              </a:rPr>
              <a:t>ในการตรวจสอบเป็นประจำ ไม่สะดวกจะส่งไปเก็บยังหน่วยเก็บของส่วนราชการ</a:t>
            </a:r>
          </a:p>
          <a:p>
            <a:pPr marL="609600" indent="-609600" algn="l">
              <a:spcBef>
                <a:spcPts val="1200"/>
              </a:spcBef>
              <a:defRPr/>
            </a:pPr>
            <a:r>
              <a:rPr lang="th-TH" sz="4400" b="1" dirty="0">
                <a:solidFill>
                  <a:srgbClr val="000000"/>
                </a:solidFill>
                <a:latin typeface="TH SarabunPSK" pitchFamily="34" charset="-34"/>
                <a:cs typeface="TH SarabunPSK" panose="020B0500040200020003" pitchFamily="34" charset="-34"/>
              </a:rPr>
              <a:t>ให้เจ้าของเรื่องเก็บเป็นเอกเทศ โดยให้แต่งตั้งเจ้าหน้าที่รับผิดชอบก็ได้ </a:t>
            </a:r>
          </a:p>
          <a:p>
            <a:pPr marL="609600" indent="-609600" algn="l">
              <a:spcBef>
                <a:spcPts val="1200"/>
              </a:spcBef>
              <a:defRPr/>
            </a:pPr>
            <a:r>
              <a:rPr lang="th-TH" sz="4400" b="1" dirty="0">
                <a:solidFill>
                  <a:srgbClr val="000000"/>
                </a:solidFill>
                <a:latin typeface="TH SarabunPSK" pitchFamily="34" charset="-34"/>
                <a:cs typeface="TH SarabunPSK" panose="020B0500040200020003" pitchFamily="34" charset="-34"/>
              </a:rPr>
              <a:t>เมื่อหมดความจำเป็นที่จะต้องใช้ตรวจสอบแล้ว ให้จัดส่งหนังสือไปยังหน่วยเก็บ</a:t>
            </a:r>
          </a:p>
          <a:p>
            <a:pPr marL="609600" indent="-609600" algn="l">
              <a:spcBef>
                <a:spcPts val="1200"/>
              </a:spcBef>
              <a:defRPr/>
            </a:pPr>
            <a:r>
              <a:rPr lang="th-TH" sz="4400" b="1" dirty="0">
                <a:solidFill>
                  <a:srgbClr val="000000"/>
                </a:solidFill>
                <a:latin typeface="TH SarabunPSK" pitchFamily="34" charset="-34"/>
                <a:cs typeface="TH SarabunPSK" panose="020B0500040200020003" pitchFamily="34" charset="-34"/>
              </a:rPr>
              <a:t>ของส่วนราชการนั้น</a:t>
            </a:r>
            <a:r>
              <a:rPr lang="th-TH" sz="4800" b="1" dirty="0">
                <a:solidFill>
                  <a:srgbClr val="000000"/>
                </a:solidFill>
                <a:latin typeface="TH SarabunPSK" pitchFamily="34" charset="-34"/>
                <a:cs typeface="TH SarabunPSK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215252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7250" y="77153"/>
            <a:ext cx="33734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อายุการเก็บหนังสือ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6680" y="853440"/>
            <a:ext cx="2887981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โดยปกติ</a:t>
            </a:r>
          </a:p>
          <a:p>
            <a:pPr algn="ctr">
              <a:defRPr/>
            </a:pP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ไม่น้อยกว่า ๑๐ ปี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169920" y="907414"/>
            <a:ext cx="1497330" cy="139382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เว้นแต่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3460" y="853440"/>
            <a:ext cx="3543300" cy="787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๑. สงวนเป็นความลับ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8220" y="1722120"/>
            <a:ext cx="7383780" cy="1996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 หลักฐานทางอรรถคดี สำนวนของศาล</a:t>
            </a:r>
          </a:p>
          <a:p>
            <a:pPr>
              <a:defRPr/>
            </a:pPr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หรือของพนักงานสอบสวน หรือหนังสืออื่นใดที่ได้มีกฎหมายหรือระเบียบแบบแผนกำหนดไว้เป็นพิเศษแล้ว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23460" y="3779520"/>
            <a:ext cx="7033260" cy="1813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th-TH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๓. เกี่ยวกับประวัติศาสตร์ ขนบธรรมเนียมจารีตประเพณี สถิติ หลักฐาน หรือเรื่องที่ต้องใช้สำหรับศึกษาค้นคว้า หรือหนังสืออื่นในลักษณะเดียวกัน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38700" y="5638800"/>
            <a:ext cx="7033260" cy="1158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๔. ปฏิบัติงานเสร็จแล้ว และเป็นคู่สำเนา</a:t>
            </a:r>
          </a:p>
          <a:p>
            <a:pPr>
              <a:defRPr/>
            </a:pP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ที่มีต้นเรื่องจะค้นได้จากที่อื่น</a:t>
            </a:r>
          </a:p>
        </p:txBody>
      </p:sp>
    </p:spTree>
    <p:extLst>
      <p:ext uri="{BB962C8B-B14F-4D97-AF65-F5344CB8AC3E}">
        <p14:creationId xmlns:p14="http://schemas.microsoft.com/office/powerpoint/2010/main" val="210348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7250" y="290513"/>
            <a:ext cx="33734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อายุการเก็บหนังสือ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6680" y="1554480"/>
            <a:ext cx="2887981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โดยปกติ</a:t>
            </a:r>
          </a:p>
          <a:p>
            <a:pPr algn="ctr">
              <a:defRPr/>
            </a:pP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ไม่น้อยกว่า ๑๐ ปี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169920" y="1569720"/>
            <a:ext cx="1706880" cy="143256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เว้นแต่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58740" y="1584960"/>
            <a:ext cx="6088380" cy="1188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๕. เรื่องธรรมดาสามัญซึ่งไม่มีความสำคัญ </a:t>
            </a:r>
          </a:p>
          <a:p>
            <a:pPr>
              <a:defRPr/>
            </a:pPr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และเป็นเรื่องที่เกิดขึ้นเป็นประจำ</a:t>
            </a:r>
          </a:p>
        </p:txBody>
      </p:sp>
      <p:sp>
        <p:nvSpPr>
          <p:cNvPr id="10" name="สี่เหลี่ยมผืนผ้า 4"/>
          <p:cNvSpPr/>
          <p:nvPr/>
        </p:nvSpPr>
        <p:spPr>
          <a:xfrm>
            <a:off x="5189219" y="2941320"/>
            <a:ext cx="6057901" cy="11887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๖. หนังสือหรือเอกสารการรับเงิน การจ่ายเงิน</a:t>
            </a:r>
          </a:p>
          <a:p>
            <a:pPr>
              <a:defRPr/>
            </a:pPr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การก่อหนี้ผูกพันทางการเงิน ฯลฯ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" y="4785360"/>
            <a:ext cx="1178052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หนังสือเกี่ยวกับการเงิน ซึ่งเห็นว่าไม่มีความจำเป็นต้องเก็บไว้ถึง ๑๐ ปี หรือ ๕ ปี แล้วแต่กรณี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ให้ทำความตกลงกับกระทรวงการคลัง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1380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43839" y="152400"/>
            <a:ext cx="11948161" cy="6705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th-TH" altLang="en-US" sz="4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ข้อหารือ (จังหวัดชุมพร)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th-TH" altLang="en-US" sz="4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แนวทางปฏิบัติกรณีเอกสารของทางราชการเสียหายจากภัยธรรมชาติ</a:t>
            </a:r>
          </a:p>
          <a:p>
            <a:pPr marL="0" indent="0" algn="ctr">
              <a:spcBef>
                <a:spcPct val="0"/>
              </a:spcBef>
              <a:buNone/>
            </a:pPr>
            <a:endParaRPr lang="th-TH" altLang="en-US" sz="4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th-TH" alt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th-TH" altLang="en-US" sz="3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กรณีเอกสารของทางราชการถูกน้ำท่วม ได้รับความเสียหายระหว่างการจัดเก็บเป็นเรื่องที่ส่วนราชการเจ้าของเอกสารจะต้องมีการตรวจสอบว่าได้มีการจัดเก็บ และระมัดระวังรักษาเอกสารอย่างเหมาะสมตามระเบียบฯ กำหนดหรือไม่ หากได้มีการจัดเก็บระมัดระวังรักษาเอกสารอย่างเหมาะสมแล้ว แต่เอกสารถูกน้ำท่วมชำรุดเสียหายจนไม่สามารถซ่อมแซมให้คงสภาพเดิมได้ ก็ให้รายงานผู้บังคับบัญชาทราบ สำหรับการรายงานเรื่องดังกล่าวของส่วนราชการ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altLang="en-US" sz="3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ในส่วนภูมิภาค เมื่อรายงานให้ผู้ว่าราชการจังหวัดซึ่งเป็นผู้บังคับบัญชาในราชการส่วนภูมิภาคทราบแล้ว จะต้องรายงานให้ผู้บังคับบัญชาต้นสังกัดทราบด้วย</a:t>
            </a:r>
            <a:br>
              <a:rPr lang="th-TH" altLang="en-US" sz="39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3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เอกสารของทางราชการถูกน้ำท่วมได้รับความเสียหาย ไม่สามารถนำมาใช้ราชการได้ มีผลเท่ากับเอกสาร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altLang="en-US" sz="3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ได้ถูกทำลายไปแล้ว  ดังนั้น  หากสามารถตรวจสอบได้ ส่วนราชการเจ้าของเอกสารควรส่งสำเนาบัญชีหนังสือที่ถูกทำลายไปให้กองจดหมายเหตุแห่งชาติ กรมศิลปากร ทราบด้วย</a:t>
            </a:r>
            <a:br>
              <a:rPr lang="th-TH" altLang="en-US" sz="39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3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	อนึ่ง  เนื่องจากเอกสารของทางราชการที่ถูกน้ำท่วม เป็นเรื่องเกี่ยวข้องกับทรัพย์สินของทางราชการเสียหาย 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altLang="en-US" sz="3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ต้องดำเนินการตามระเบียบสำนักนายกรัฐมนตรีว่าด้วยหลักเกณฑ์การปฏิบัติเกี่ยวกับความรับผิดทางละเมิด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altLang="en-US" sz="3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ของเจ้าหน้าที่ พ.ศ. ๒๕๓๙</a:t>
            </a:r>
          </a:p>
          <a:p>
            <a:pPr marL="0" indent="0">
              <a:spcBef>
                <a:spcPct val="0"/>
              </a:spcBef>
              <a:buNone/>
            </a:pPr>
            <a:br>
              <a:rPr lang="th-TH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alt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ct val="0"/>
              </a:spcBef>
              <a:buNone/>
            </a:pPr>
            <a:endParaRPr lang="th-TH" alt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ct val="0"/>
              </a:spcBef>
              <a:buNone/>
            </a:pPr>
            <a:endParaRPr lang="th-TH" alt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th-TH" alt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(หนังสือสำนักนายกรัฐมนตรี ที่ </a:t>
            </a:r>
            <a:r>
              <a:rPr lang="th-TH" alt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นร</a:t>
            </a:r>
            <a:r>
              <a:rPr lang="th-TH" alt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๑๓๐๕/๙๖๘๐ ลงวันที่ ๒๓ กันยายน ๒๕๔๐)</a:t>
            </a:r>
            <a:br>
              <a:rPr lang="th-TH" alt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alt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2865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24840" y="1898333"/>
            <a:ext cx="11460480" cy="310038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r>
              <a:rPr lang="th-TH" altLang="en-US" sz="4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ทุกปีปฏิทิน ให้ส่วนราชการจัดส่งหนังสือที่มีอายุครบ ๒๐ ปี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r>
              <a:rPr lang="th-TH" altLang="en-US" sz="4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นับจากวันที่ได้จัดทำขึ้น ที่เก็บไว้ ณ ส่วนราชการใด พร้อมทั้งบัญชีส่งมอบ</a:t>
            </a:r>
            <a:endParaRPr lang="en-US" altLang="en-US" sz="44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r>
              <a:rPr lang="th-TH" altLang="en-US" sz="4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หนังสือครบ ๒๐ ปี ให้สำนักหอจดหมายเหตุแห่งชาติ กรมศิลปากร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defRPr/>
            </a:pPr>
            <a:r>
              <a:rPr lang="th-TH" altLang="en-US" sz="4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ภายในวันที่ ๓๑ มกราคม ของปีถัดไป</a:t>
            </a:r>
            <a:endParaRPr lang="th-TH" altLang="en-US" sz="40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76163" name="Text Box 3"/>
          <p:cNvSpPr txBox="1">
            <a:spLocks noChangeArrowheads="1"/>
          </p:cNvSpPr>
          <p:nvPr/>
        </p:nvSpPr>
        <p:spPr bwMode="auto">
          <a:xfrm>
            <a:off x="3792538" y="476250"/>
            <a:ext cx="4824412" cy="83343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หนังสือที่มีอายุครบ ๒๐ ปี</a:t>
            </a:r>
          </a:p>
        </p:txBody>
      </p:sp>
    </p:spTree>
    <p:extLst>
      <p:ext uri="{BB962C8B-B14F-4D97-AF65-F5344CB8AC3E}">
        <p14:creationId xmlns:p14="http://schemas.microsoft.com/office/powerpoint/2010/main" val="33940179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9080" y="1950720"/>
            <a:ext cx="11643360" cy="3108960"/>
          </a:xfrm>
        </p:spPr>
        <p:txBody>
          <a:bodyPr/>
          <a:lstStyle/>
          <a:p>
            <a:pPr algn="l">
              <a:spcBef>
                <a:spcPts val="600"/>
              </a:spcBef>
              <a:defRPr/>
            </a:pPr>
            <a:r>
              <a:rPr lang="th-TH" altLang="en-US" sz="4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altLang="en-US" sz="4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๑. หนังสือที่ต้องสงวนไว้เป็นความลับ </a:t>
            </a:r>
          </a:p>
          <a:p>
            <a:pPr algn="l">
              <a:spcBef>
                <a:spcPts val="600"/>
              </a:spcBef>
              <a:defRPr/>
            </a:pPr>
            <a:r>
              <a:rPr lang="th-TH" altLang="en-US" sz="4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๒. หนังสือที่มีกฎหมาย ข้อบังคับ หรือระเบียบที่ออกใช้เป็นการทั่วไปกำหนดไว้เป็นอย่างอื่น</a:t>
            </a:r>
          </a:p>
          <a:p>
            <a:pPr algn="l">
              <a:spcBef>
                <a:spcPts val="600"/>
              </a:spcBef>
              <a:defRPr/>
            </a:pPr>
            <a:r>
              <a:rPr lang="th-TH" altLang="en-US" sz="4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๓.  หนังสือที่ส่วนราชการมีความจำเป็นต้องเก็บไว้ที่ส่วนราชการนั้น</a:t>
            </a:r>
          </a:p>
          <a:p>
            <a:pPr algn="l">
              <a:spcBef>
                <a:spcPts val="600"/>
              </a:spcBef>
              <a:defRPr/>
            </a:pPr>
            <a:endParaRPr lang="th-TH" altLang="en-US" sz="44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77188" name="Rectangle 4"/>
          <p:cNvSpPr>
            <a:spLocks noChangeArrowheads="1"/>
          </p:cNvSpPr>
          <p:nvPr/>
        </p:nvSpPr>
        <p:spPr bwMode="auto">
          <a:xfrm>
            <a:off x="4696460" y="614045"/>
            <a:ext cx="2771140" cy="840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ข้อยกเว้น</a:t>
            </a:r>
          </a:p>
        </p:txBody>
      </p:sp>
    </p:spTree>
    <p:extLst>
      <p:ext uri="{BB962C8B-B14F-4D97-AF65-F5344CB8AC3E}">
        <p14:creationId xmlns:p14="http://schemas.microsoft.com/office/powerpoint/2010/main" val="190523409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0FF8-2D6A-4FD5-B0D3-D40BE6A5C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895" y="1761483"/>
            <a:ext cx="8683426" cy="2871303"/>
          </a:xfrm>
        </p:spPr>
        <p:txBody>
          <a:bodyPr/>
          <a:lstStyle/>
          <a:p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ระเบียบสำนักนายกรัฐมนตรี </a:t>
            </a:r>
            <a:b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ว่าด้วยงานสารบรรณ (ฉบับที่ ๔) พ.ศ. ๒๕๖๔</a:t>
            </a:r>
            <a:endParaRPr lang="en-US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7799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4287-C0A6-4048-9413-07D654ED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35" y="1527273"/>
            <a:ext cx="3556390" cy="772752"/>
          </a:xfrm>
        </p:spPr>
        <p:txBody>
          <a:bodyPr/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ผลการบังคับใช้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26FF34-8E7B-410F-964D-D6671BCB5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8551" y="567904"/>
            <a:ext cx="6173701" cy="572219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3E871-9FE1-43D7-858F-709F36FAA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860" y="2821740"/>
            <a:ext cx="3887603" cy="2064412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rgbClr val="002060"/>
                </a:solidFill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๑. วันที่ ๒๖ พฤษภาคม พ.ศ. ๒๕๖๔</a:t>
            </a:r>
          </a:p>
          <a:p>
            <a:r>
              <a:rPr lang="th-TH" sz="2800" b="1" dirty="0">
                <a:solidFill>
                  <a:srgbClr val="002060"/>
                </a:solidFill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๒. วันที่ ๒๓ สิงหาคม พ.ศ. ๒๕๖๔</a:t>
            </a:r>
          </a:p>
          <a:p>
            <a:r>
              <a:rPr lang="th-TH" sz="2800" b="1" dirty="0">
                <a:solidFill>
                  <a:srgbClr val="002060"/>
                </a:solidFill>
                <a:highlight>
                  <a:srgbClr val="00FFF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๓. วันที่ ๑ มกราคม พ.ศ. ๒๕๖๕</a:t>
            </a:r>
            <a:endParaRPr lang="en-US" sz="2800" b="1" dirty="0">
              <a:solidFill>
                <a:srgbClr val="002060"/>
              </a:solidFill>
              <a:highlight>
                <a:srgbClr val="00FFFF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348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สี่เหลี่ยมผืนผ้า 5"/>
          <p:cNvSpPr>
            <a:spLocks noChangeArrowheads="1"/>
          </p:cNvSpPr>
          <p:nvPr/>
        </p:nvSpPr>
        <p:spPr bwMode="auto">
          <a:xfrm>
            <a:off x="6272304" y="1147607"/>
            <a:ext cx="5305803" cy="5016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4000" b="1" dirty="0">
                <a:latin typeface="TH Sarabun New"/>
                <a:cs typeface="TH SarabunPSK" panose="020B0500040200020003" pitchFamily="34" charset="-34"/>
              </a:rPr>
              <a:t>ระเบียบสำนักนายกรัฐมนตรี</a:t>
            </a:r>
            <a:br>
              <a:rPr lang="th-TH" altLang="en-US" sz="4000" b="1" dirty="0">
                <a:latin typeface="TH Sarabun New"/>
                <a:cs typeface="TH SarabunPSK" panose="020B0500040200020003" pitchFamily="34" charset="-34"/>
              </a:rPr>
            </a:br>
            <a:r>
              <a:rPr lang="th-TH" altLang="en-US" sz="4000" b="1" dirty="0">
                <a:latin typeface="TH Sarabun New"/>
                <a:cs typeface="TH SarabunPSK" panose="020B0500040200020003" pitchFamily="34" charset="-34"/>
              </a:rPr>
              <a:t>ว่าด้วยงานสารบรรณ พ.ศ. ๒๕๒๖</a:t>
            </a:r>
            <a:br>
              <a:rPr lang="th-TH" altLang="en-US" sz="4000" b="1" dirty="0">
                <a:latin typeface="TH Sarabun New"/>
                <a:cs typeface="TH SarabunPSK" panose="020B0500040200020003" pitchFamily="34" charset="-34"/>
              </a:rPr>
            </a:br>
            <a:r>
              <a:rPr lang="th-TH" altLang="en-US" sz="4000" b="1" dirty="0">
                <a:latin typeface="TH Sarabun New"/>
                <a:cs typeface="TH SarabunPSK" panose="020B0500040200020003" pitchFamily="34" charset="-34"/>
              </a:rPr>
              <a:t>และที่แก้ไขเพิ่มเติม </a:t>
            </a:r>
            <a:endParaRPr lang="en-US" altLang="en-US" sz="4000" b="1" dirty="0">
              <a:latin typeface="TH Sarabun New"/>
              <a:cs typeface="TH SarabunPSK" panose="020B0500040200020003" pitchFamily="34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4000" b="1" dirty="0">
                <a:latin typeface="TH Sarabun New"/>
                <a:cs typeface="TH SarabunPSK" panose="020B0500040200020003" pitchFamily="34" charset="-34"/>
              </a:rPr>
              <a:t>(ฉบับที่ ๒) พ.ศ. ๒๕๔๘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4000" b="1" dirty="0">
                <a:latin typeface="TH Sarabun New"/>
                <a:cs typeface="TH SarabunPSK" panose="020B0500040200020003" pitchFamily="34" charset="-34"/>
              </a:rPr>
              <a:t>(ฉบับที่ ๓) พ.ศ. ๒๕๖๐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4000" b="1" dirty="0">
                <a:latin typeface="TH Sarabun New"/>
                <a:cs typeface="TH SarabunPSK" panose="020B0500040200020003" pitchFamily="34" charset="-34"/>
              </a:rPr>
              <a:t>(ฉบับที่ ๔) พ.ศ. ๒๕๖๔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4000" b="1" dirty="0">
                <a:latin typeface="TH Sarabun New"/>
                <a:cs typeface="TH SarabunPSK" panose="020B0500040200020003" pitchFamily="34" charset="-34"/>
              </a:rPr>
              <a:t>ภาคผนวก ๑ – ๗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4000" b="1" dirty="0">
                <a:latin typeface="TH Sarabun New"/>
                <a:cs typeface="TH SarabunPSK" panose="020B0500040200020003" pitchFamily="34" charset="-34"/>
              </a:rPr>
              <a:t>คำอธิบาย ๑ - ๑๐</a:t>
            </a:r>
            <a:endParaRPr lang="en-US" altLang="en-US" sz="4000" dirty="0">
              <a:latin typeface="TH Sarabun New"/>
              <a:cs typeface="TH SarabunPSK" panose="020B0500040200020003" pitchFamily="34" charset="-34"/>
            </a:endParaRPr>
          </a:p>
        </p:txBody>
      </p:sp>
      <p:pic>
        <p:nvPicPr>
          <p:cNvPr id="717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30" y="411277"/>
            <a:ext cx="4363970" cy="608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302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FF938-3483-4461-AD7C-B3AB159EAC6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7812" y="1015380"/>
            <a:ext cx="11427195" cy="18085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ระเบียบสำนักนายกรัฐมนตรี ว่าด้วยงานสารบรรณ พ.ศ. ๒๕๒๖ (ฉบับที่ ๒) พ.ศ. ๒๕๔๘ </a:t>
            </a:r>
          </a:p>
          <a:p>
            <a:pPr marL="0" indent="0">
              <a:buNone/>
            </a:pP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“ระบบสารบรรณอิเล็กทรอนิกส์” หมายความว่า การรับส่งข้อมูลข่าวสารหรือหนังสือผ่านระบบสื่อสารด้วยวิธีการทางอิเล็กทรอนิกส์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5A498F4-D980-4117-AFD6-056AEBCC986E}"/>
              </a:ext>
            </a:extLst>
          </p:cNvPr>
          <p:cNvSpPr txBox="1">
            <a:spLocks/>
          </p:cNvSpPr>
          <p:nvPr/>
        </p:nvSpPr>
        <p:spPr>
          <a:xfrm>
            <a:off x="886350" y="3298573"/>
            <a:ext cx="11197193" cy="28501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  <a:defRPr/>
            </a:pPr>
            <a:r>
              <a:rPr lang="th-TH" sz="3600" b="1" dirty="0">
                <a:solidFill>
                  <a:srgbClr val="191B0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ระเบียบสำนักนายกรัฐมนตรี ว่าด้วยงานสารบรรณ พ.ศ. ๒๕๒๖ (ฉบับที่ ๔) พ.ศ. ๒๕๖๔</a:t>
            </a:r>
            <a:endParaRPr lang="en-US" sz="3600" b="1" dirty="0">
              <a:solidFill>
                <a:srgbClr val="191B0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Franklin Gothic Book" panose="020B0503020102020204" pitchFamily="34" charset="0"/>
              <a:buNone/>
              <a:defRPr/>
            </a:pPr>
            <a:r>
              <a:rPr lang="th-TH" sz="3600" b="1" dirty="0">
                <a:solidFill>
                  <a:srgbClr val="191B0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“ระบบสารบรรณอิเล็กทรอนิกส์” หมายความว่า การรับส่งและเก็บรักษาข้อมูลข่าวสารหรือหนังสือผ่านระบบสื่อสารด้วยวิธีการทางอิเล็กทรอนิกส์ โดยรวมถึงการรับส่งโดยใช้ไปรษณีย์อิเล็กทรอนิกส์ของส่วนราชการหรือที่ส่วนราชการจัดให้แก่เจ้าหน้าที่ และระบบสื่อสารทางอิเล็กทรอนิกส์อื่นใดตามที่หัวหน้าส่วนราชการกำหนดด้วย</a:t>
            </a:r>
            <a:endParaRPr lang="en-US" sz="3600" b="1" dirty="0">
              <a:solidFill>
                <a:srgbClr val="191B0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8945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DF8AB0-B08C-4AC9-A534-1B4096169C08}"/>
              </a:ext>
            </a:extLst>
          </p:cNvPr>
          <p:cNvSpPr txBox="1"/>
          <p:nvPr/>
        </p:nvSpPr>
        <p:spPr>
          <a:xfrm>
            <a:off x="1206110" y="516103"/>
            <a:ext cx="1060255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th-TH" sz="4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๒๓ สิงหาคม พ.ศ. ๒๕๖๔</a:t>
            </a:r>
          </a:p>
          <a:p>
            <a:pPr defTabSz="457200">
              <a:defRPr/>
            </a:pP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</a:p>
          <a:p>
            <a:pPr defTabSz="457200">
              <a:defRPr/>
            </a:pP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การติดต่อราชการให้ดำเนินการด้วยระบบสารบรรณอิเล็กทรอนิกส์เป็นหลัก</a:t>
            </a:r>
          </a:p>
          <a:p>
            <a:pPr defTabSz="457200">
              <a:defRPr/>
            </a:pPr>
            <a:endParaRPr lang="th-TH" sz="2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200">
              <a:defRPr/>
            </a:pPr>
            <a:endParaRPr lang="th-TH" sz="2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200">
              <a:defRPr/>
            </a:pPr>
            <a:endParaRPr lang="th-TH" sz="2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200">
              <a:defRPr/>
            </a:pPr>
            <a:endParaRPr lang="th-TH" sz="2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200">
              <a:defRPr/>
            </a:pPr>
            <a:endParaRPr lang="th-TH" sz="2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200">
              <a:defRPr/>
            </a:pPr>
            <a:endParaRPr lang="th-TH" sz="2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200">
              <a:defRPr/>
            </a:pPr>
            <a:endParaRPr lang="th-TH" sz="2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200">
              <a:defRPr/>
            </a:pPr>
            <a:endParaRPr lang="th-TH" sz="2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200">
              <a:defRPr/>
            </a:pPr>
            <a:endParaRPr lang="th-TH" sz="2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457200">
              <a:defRPr/>
            </a:pPr>
            <a:endParaRPr lang="en-US" sz="2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ADCBCF-15D1-457B-828F-C7773EC0CF78}"/>
              </a:ext>
            </a:extLst>
          </p:cNvPr>
          <p:cNvSpPr/>
          <p:nvPr/>
        </p:nvSpPr>
        <p:spPr>
          <a:xfrm>
            <a:off x="1761483" y="2597018"/>
            <a:ext cx="2855396" cy="10490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ระบบสารบรรณ</a:t>
            </a:r>
          </a:p>
          <a:p>
            <a:pPr algn="ctr" defTabSz="457200">
              <a:defRPr/>
            </a:pP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อิเล็กทรอนิกส์</a:t>
            </a:r>
          </a:p>
        </p:txBody>
      </p:sp>
      <p:sp>
        <p:nvSpPr>
          <p:cNvPr id="5" name="คำบรรยายภาพแบบสี่เหลี่ยมมุมมน 4">
            <a:extLst>
              <a:ext uri="{FF2B5EF4-FFF2-40B4-BE49-F238E27FC236}">
                <a16:creationId xmlns:a16="http://schemas.microsoft.com/office/drawing/2014/main" id="{93D8BB15-0287-4D24-8AC9-F1C85B173AF3}"/>
              </a:ext>
            </a:extLst>
          </p:cNvPr>
          <p:cNvSpPr/>
          <p:nvPr/>
        </p:nvSpPr>
        <p:spPr>
          <a:xfrm>
            <a:off x="5794989" y="2503480"/>
            <a:ext cx="5147119" cy="1236113"/>
          </a:xfrm>
          <a:prstGeom prst="wedgeRoundRectCallout">
            <a:avLst>
              <a:gd name="adj1" fmla="val -48431"/>
              <a:gd name="adj2" fmla="val -2375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651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การรับ การส่ง และการเก็บรักษาข้อมูลข่าวสารและหนังสือราชการ</a:t>
            </a:r>
          </a:p>
        </p:txBody>
      </p:sp>
      <p:sp>
        <p:nvSpPr>
          <p:cNvPr id="6" name="คำบรรยายภาพแบบสี่เหลี่ยมมุมมน 6">
            <a:extLst>
              <a:ext uri="{FF2B5EF4-FFF2-40B4-BE49-F238E27FC236}">
                <a16:creationId xmlns:a16="http://schemas.microsoft.com/office/drawing/2014/main" id="{659B4DE7-A26D-4118-8D42-7BFA61ED72A8}"/>
              </a:ext>
            </a:extLst>
          </p:cNvPr>
          <p:cNvSpPr/>
          <p:nvPr/>
        </p:nvSpPr>
        <p:spPr>
          <a:xfrm>
            <a:off x="6692511" y="4160604"/>
            <a:ext cx="4124805" cy="691887"/>
          </a:xfrm>
          <a:prstGeom prst="wedgeRoundRectCallout">
            <a:avLst>
              <a:gd name="adj1" fmla="val -48431"/>
              <a:gd name="adj2" fmla="val -2375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651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ระบบสารบรรณอิเล็กทรอนิกส์</a:t>
            </a:r>
          </a:p>
        </p:txBody>
      </p:sp>
      <p:sp>
        <p:nvSpPr>
          <p:cNvPr id="7" name="คำบรรยายภาพแบบสี่เหลี่ยมมุมมน 8">
            <a:extLst>
              <a:ext uri="{FF2B5EF4-FFF2-40B4-BE49-F238E27FC236}">
                <a16:creationId xmlns:a16="http://schemas.microsoft.com/office/drawing/2014/main" id="{3C45CD28-C69D-419A-9812-79BC3CF42EEE}"/>
              </a:ext>
            </a:extLst>
          </p:cNvPr>
          <p:cNvSpPr/>
          <p:nvPr/>
        </p:nvSpPr>
        <p:spPr>
          <a:xfrm>
            <a:off x="6686901" y="5255063"/>
            <a:ext cx="4130415" cy="691887"/>
          </a:xfrm>
          <a:prstGeom prst="wedgeRoundRectCallout">
            <a:avLst>
              <a:gd name="adj1" fmla="val -48431"/>
              <a:gd name="adj2" fmla="val -2375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651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ไปรษณีย์อิเล็กทรอนิกส์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E675CAC-3960-463D-9B19-A9C92FBF31EF}"/>
              </a:ext>
            </a:extLst>
          </p:cNvPr>
          <p:cNvSpPr/>
          <p:nvPr/>
        </p:nvSpPr>
        <p:spPr>
          <a:xfrm rot="10800000" flipH="1" flipV="1">
            <a:off x="4442974" y="2732821"/>
            <a:ext cx="1110743" cy="85713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537CAE-F914-4DE0-BDD8-38E835D91EB3}"/>
              </a:ext>
            </a:extLst>
          </p:cNvPr>
          <p:cNvCxnSpPr>
            <a:cxnSpLocks/>
          </p:cNvCxnSpPr>
          <p:nvPr/>
        </p:nvCxnSpPr>
        <p:spPr>
          <a:xfrm>
            <a:off x="6017462" y="3739593"/>
            <a:ext cx="0" cy="19599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88AECA8-87E4-4123-B7BF-53690D011936}"/>
              </a:ext>
            </a:extLst>
          </p:cNvPr>
          <p:cNvSpPr/>
          <p:nvPr/>
        </p:nvSpPr>
        <p:spPr>
          <a:xfrm>
            <a:off x="6017462" y="4321423"/>
            <a:ext cx="360899" cy="370248"/>
          </a:xfrm>
          <a:prstGeom prst="rightArrow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F624D18-73F8-4974-BBCA-E474C116CF95}"/>
              </a:ext>
            </a:extLst>
          </p:cNvPr>
          <p:cNvSpPr/>
          <p:nvPr/>
        </p:nvSpPr>
        <p:spPr>
          <a:xfrm>
            <a:off x="6018396" y="5433101"/>
            <a:ext cx="360899" cy="370248"/>
          </a:xfrm>
          <a:prstGeom prst="rightArrow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37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34DF-E361-440E-B4F9-91BEA7C7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13" y="684397"/>
            <a:ext cx="11180363" cy="1615627"/>
          </a:xfrm>
          <a:solidFill>
            <a:schemeClr val="tx2">
              <a:lumMod val="25000"/>
              <a:lumOff val="75000"/>
            </a:schemeClr>
          </a:solidFill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๖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หลักเกณฑ์และวิธีการปฏิบัติในการรับส่งและเก็บรักษาข้อมูลข่าวสาร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และหนังสือราชการด้วยระบบสารบรรณอิเล็กทรอนิกส์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3B443-1639-44AA-81CC-C07D13657B89}"/>
              </a:ext>
            </a:extLst>
          </p:cNvPr>
          <p:cNvSpPr txBox="1"/>
          <p:nvPr/>
        </p:nvSpPr>
        <p:spPr>
          <a:xfrm>
            <a:off x="1060254" y="2496369"/>
            <a:ext cx="1088865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th-TH" altLang="en-US" sz="32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การดำเนินการระบบสารบรรณอิเล็กทรอนิกส์</a:t>
            </a:r>
          </a:p>
          <a:p>
            <a:pPr defTabSz="457200"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๑. สามารถออกเลขที่ทะเบียนรับ และบันทึกลงในทะเบียนหนังสือรับ</a:t>
            </a:r>
          </a:p>
          <a:p>
            <a:pPr defTabSz="457200"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๒. ส่งผลการรับหนังสือกลับไปยังผู้ส่งและจัดส่งให้ผู้รับภายในหน่วยงาน</a:t>
            </a:r>
          </a:p>
          <a:p>
            <a:pPr defTabSz="457200"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๓. สามารถเก็บรักษาหนังสือที่มีการรับการส่งทางระบบ หรือที่นำเข้าภายหลังได้ </a:t>
            </a:r>
          </a:p>
          <a:p>
            <a:pPr defTabSz="457200"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สามารถแสดงข้อมูลการปฏิบัติของหนังสือได้</a:t>
            </a:r>
          </a:p>
          <a:p>
            <a:pPr defTabSz="457200"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๔. สามารถแสดงวัน เดือน ปี และเวลาที่รับและส่ง</a:t>
            </a:r>
          </a:p>
          <a:p>
            <a:pPr defTabSz="457200"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๕. ต้องสนับสนุนการสืบค้นข้อมูลที่จัดเก็บไว้</a:t>
            </a:r>
          </a:p>
          <a:p>
            <a:pPr defTabSz="457200"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๖. ต้องมีระบบสำรองข้อมูล </a:t>
            </a:r>
            <a:endParaRPr lang="en-US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5220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34DF-E361-440E-B4F9-91BEA7C7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13" y="684397"/>
            <a:ext cx="11180363" cy="1615627"/>
          </a:xfrm>
          <a:solidFill>
            <a:schemeClr val="tx2">
              <a:lumMod val="25000"/>
              <a:lumOff val="75000"/>
            </a:schemeClr>
          </a:solidFill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๖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หลักเกณฑ์และวิธีการปฏิบัติในการรับส่งและเก็บรักษาข้อมูลข่าวสาร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และหนังสือราชการด้วยระบบสารบรรณอิเล็กทรอนิกส์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3B443-1639-44AA-81CC-C07D13657B89}"/>
              </a:ext>
            </a:extLst>
          </p:cNvPr>
          <p:cNvSpPr txBox="1"/>
          <p:nvPr/>
        </p:nvSpPr>
        <p:spPr>
          <a:xfrm>
            <a:off x="1060254" y="2496369"/>
            <a:ext cx="1088865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th-TH" altLang="en-US" sz="32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ด้านความปลอดภัย</a:t>
            </a:r>
          </a:p>
          <a:p>
            <a:pPr defTabSz="457200"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สามารถกำหนดสิทธิผู้ใช้ การยืนยันผู้ใช้โดยวิธีถามชื่อผู้ใช้และรหัสผ่าน</a:t>
            </a:r>
          </a:p>
          <a:p>
            <a:pPr defTabSz="457200">
              <a:defRPr/>
            </a:pPr>
            <a:r>
              <a:rPr lang="th-TH" altLang="en-US" sz="32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หลักเกณฑ์และวิธีการทั่วไปในการรับ การส่ง และการเก็บรักษา</a:t>
            </a:r>
          </a:p>
          <a:p>
            <a:pPr defTabSz="457200"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๑. หัวหน้าส่วนราชการมอบหมายเจ้าหน้าที่หน่วยงานสารบรรณกลาง เพื่อการเข้าถึง </a:t>
            </a:r>
          </a:p>
          <a:p>
            <a:pPr defTabSz="457200"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เอกสาร</a:t>
            </a:r>
          </a:p>
          <a:p>
            <a:pPr defTabSz="457200"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๒. เจ้าหน้าที่ตรวจสอบ ไม่น้อยกว่าวันละ ๒ ครั้ง </a:t>
            </a:r>
          </a:p>
          <a:p>
            <a:pPr defTabSz="457200"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๓. การเก็บข้อมูลข่าวสารหรือหนังสือที่ได้รับไว้ในสื่อกลางข้อมูล</a:t>
            </a:r>
          </a:p>
          <a:p>
            <a:pPr defTabSz="457200"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4630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34DF-E361-440E-B4F9-91BEA7C7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13" y="684397"/>
            <a:ext cx="11180363" cy="1615627"/>
          </a:xfrm>
          <a:solidFill>
            <a:schemeClr val="tx2">
              <a:lumMod val="25000"/>
              <a:lumOff val="75000"/>
            </a:schemeClr>
          </a:solidFill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๖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หลักเกณฑ์และวิธีการปฏิบัติในการรับส่งและเก็บรักษาข้อมูลข่าวสาร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และหนังสือราชการด้วยระบบสารบรรณอิเล็กทรอนิกส์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3B443-1639-44AA-81CC-C07D13657B89}"/>
              </a:ext>
            </a:extLst>
          </p:cNvPr>
          <p:cNvSpPr txBox="1"/>
          <p:nvPr/>
        </p:nvSpPr>
        <p:spPr>
          <a:xfrm>
            <a:off x="1060254" y="2496369"/>
            <a:ext cx="1088865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th-TH" altLang="en-US" sz="32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หลักเกณฑ์และวิธีการเฉพาะในการรับ การส่ง และการเก็บรักษา</a:t>
            </a:r>
          </a:p>
          <a:p>
            <a:pPr defTabSz="457200"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๑. การส่ง ประกอบด้วย การร่างหนังสือด้วยวิธีการที่สามารถระบุตัวตนและการแสดงเจตนาของเจ้าของลายมือชื่อ ออกเลขที่หนังสือ บันทึกลงในทะเบียนหนังสือส่ง การเก็บรักษาสำเนาหนังสือและส่งหนังสือไปหน่วยผู้รับ</a:t>
            </a:r>
          </a:p>
          <a:p>
            <a:pPr defTabSz="457200"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๒. เมื่อส่งแล้ว ไม่ต้องส่งหนังสือเป็นเอกสารไปอีก ระบบต้องสามารถแสดงผลโดยอัตโนมัติ</a:t>
            </a:r>
            <a:b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ในระบบของผู้ส่ง กรณีที่ไม่สามารถส่งหนังสือไปยังผู้รับได้ ผู้ส่งต้องตรวจสอบผลการส่งทุกครั้ง</a:t>
            </a:r>
          </a:p>
          <a:p>
            <a:pPr defTabSz="457200"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๓. การส่งหนังสือที่มีชั้นความลับ (ลับหรือลับมาก) เฉพาะผู้ได้รับการแต่งตั้งให้เข้าถึง</a:t>
            </a:r>
          </a:p>
          <a:p>
            <a:pPr defTabSz="457200"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ชั้นความลับเท่านั้นเป็นผู้ส่ง</a:t>
            </a:r>
          </a:p>
        </p:txBody>
      </p:sp>
    </p:spTree>
    <p:extLst>
      <p:ext uri="{BB962C8B-B14F-4D97-AF65-F5344CB8AC3E}">
        <p14:creationId xmlns:p14="http://schemas.microsoft.com/office/powerpoint/2010/main" val="2052431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34DF-E361-440E-B4F9-91BEA7C7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13" y="684397"/>
            <a:ext cx="11180363" cy="1615627"/>
          </a:xfrm>
          <a:solidFill>
            <a:schemeClr val="tx2">
              <a:lumMod val="25000"/>
              <a:lumOff val="75000"/>
            </a:schemeClr>
          </a:solidFill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๗ 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หลักเกณฑ์และวิธีการปฏิบัติในการรับส่งและเก็บรักษาข้อมูลข่าวสาร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และหนังสือราชการโดยไปรษณีย์อิเล็กทรอนิกส์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3B443-1639-44AA-81CC-C07D13657B89}"/>
              </a:ext>
            </a:extLst>
          </p:cNvPr>
          <p:cNvSpPr txBox="1"/>
          <p:nvPr/>
        </p:nvSpPr>
        <p:spPr>
          <a:xfrm>
            <a:off x="1060254" y="2799299"/>
            <a:ext cx="108886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๑. ให้ส่วนราชการจัดให้มีที่อยู่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ไปรษณีย์อิเล็กทรอนิกส์ (อีเมล) กลางของส่วนราชการ เพื่อรับส่งข้อมูลข่าวสารและหนังสือราชการ</a:t>
            </a:r>
            <a:endParaRPr lang="en-US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2">
            <a:extLst>
              <a:ext uri="{FF2B5EF4-FFF2-40B4-BE49-F238E27FC236}">
                <a16:creationId xmlns:a16="http://schemas.microsoft.com/office/drawing/2014/main" id="{CF02E4D3-A3BF-445A-879C-7A0D594667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42" t="35961" r="36329" b="36241"/>
          <a:stretch/>
        </p:blipFill>
        <p:spPr>
          <a:xfrm>
            <a:off x="2145913" y="3848368"/>
            <a:ext cx="9028337" cy="28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25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38B444-BBB5-41CE-B239-0467577C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01" y="1300843"/>
            <a:ext cx="6575493" cy="50526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8BC83B-0A8A-4688-98A2-9BD0FBCDF04B}"/>
              </a:ext>
            </a:extLst>
          </p:cNvPr>
          <p:cNvSpPr txBox="1"/>
          <p:nvPr/>
        </p:nvSpPr>
        <p:spPr>
          <a:xfrm>
            <a:off x="7968343" y="3588709"/>
            <a:ext cx="4114800" cy="18158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ให้ใช้ชื่อ </a:t>
            </a:r>
            <a:r>
              <a:rPr lang="en-US" sz="2800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saraban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ตามด้วยชื่อโดเมน (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domain name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ของส่วนราชการนั้น </a:t>
            </a:r>
          </a:p>
          <a:p>
            <a:pPr>
              <a:defRPr/>
            </a:pP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หรืออย่างน้อยต้องลงท้ายด้วยชื่อโดเมนของส่วนราชการต้นสังกัด </a:t>
            </a:r>
            <a:endParaRPr lang="en-US" sz="2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5380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34DF-E361-440E-B4F9-91BEA7C7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13" y="252440"/>
            <a:ext cx="11180363" cy="1615627"/>
          </a:xfrm>
          <a:solidFill>
            <a:schemeClr val="tx2">
              <a:lumMod val="25000"/>
              <a:lumOff val="75000"/>
            </a:schemeClr>
          </a:solidFill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๗ 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หลักเกณฑ์และวิธีการปฏิบัติในการรับส่งและเก็บรักษาข้อมูลข่าวสาร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และหนังสือราชการโดยไปรษณีย์อิเล็กทรอนิกส์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ยึดเนื้อหา 2">
            <a:extLst>
              <a:ext uri="{FF2B5EF4-FFF2-40B4-BE49-F238E27FC236}">
                <a16:creationId xmlns:a16="http://schemas.microsoft.com/office/drawing/2014/main" id="{E843DACD-8540-42B1-BD91-3DFF7A6449DC}"/>
              </a:ext>
            </a:extLst>
          </p:cNvPr>
          <p:cNvSpPr txBox="1">
            <a:spLocks/>
          </p:cNvSpPr>
          <p:nvPr/>
        </p:nvSpPr>
        <p:spPr>
          <a:xfrm>
            <a:off x="869521" y="2021042"/>
            <a:ext cx="11040120" cy="5061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 ให้หัวหน้าส่วนราชการมอบหมายเจ้าหน้าที่ของหน่วยงานสารบรรณกลางทำหน้าที่รับหนังสือ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๒.๑ เจ้าหน้าที่ตรวจสอบ ไม่น้อยกว่า</a:t>
            </a:r>
            <a:r>
              <a:rPr lang="th-TH" altLang="en-US" sz="32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วันละ ๒ ครั้ง 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(อย่างน้อย เช้า ๑ ครั้ง บ่าย ๑ ครั้ง)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๒.๒ กรณีตรวจพบขยะ/โฆษณา ไม่ควรเปิดอ่าน ห้ามตอบกลับ หรือคลิกที่ลิ้งก์นั้น </a:t>
            </a:r>
            <a:r>
              <a:rPr lang="th-TH" altLang="en-US" sz="32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ให้ลบทันที</a:t>
            </a:r>
          </a:p>
          <a:p>
            <a:pPr algn="thaiDist"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๒.๓ ถ้าตรวจพบว่ามาจากส่วนราชการหรือหน่วยงานของรัฐในขยะหรือโฟลเดอร์อื่น </a:t>
            </a:r>
            <a:r>
              <a:rPr lang="th-TH" altLang="en-US" sz="32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ให้ย้ายไป </a:t>
            </a:r>
          </a:p>
          <a:p>
            <a:pPr algn="thaiDist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altLang="en-US" sz="32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กล่องจดหมายเข้า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๓. เมื่อรับจากภายนอก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๓.๑ </a:t>
            </a:r>
            <a:r>
              <a:rPr lang="th-TH" altLang="en-US" sz="32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ลงทะเบียนรับ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ในหนังสือที่แนบมาในทะเบียนหนังสือรับ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๓.๒ </a:t>
            </a:r>
            <a:r>
              <a:rPr lang="th-TH" altLang="en-US" sz="32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แจ้งยืนยัน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การได้รับโดยตอบกลับภายในวันทำการที่ได้รับ กรณีรับภายหลัง ๑๖.๓๐ น. </a:t>
            </a:r>
            <a:b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ตอบกลับอย่างช้าไม่เกิน ๑๐.๐๐ น. ภายในวันทำการถัดไป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en-US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8100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34DF-E361-440E-B4F9-91BEA7C7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13" y="95366"/>
            <a:ext cx="11180363" cy="1615627"/>
          </a:xfrm>
          <a:solidFill>
            <a:schemeClr val="tx2">
              <a:lumMod val="25000"/>
              <a:lumOff val="75000"/>
            </a:schemeClr>
          </a:solidFill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๗ 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หลักเกณฑ์และวิธีการปฏิบัติในการรับส่งและเก็บรักษาข้อมูลข่าวสาร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และหนังสือราชการโดยไปรษณีย์อิเล็กทรอนิกส์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ยึดเนื้อหา 2">
            <a:extLst>
              <a:ext uri="{FF2B5EF4-FFF2-40B4-BE49-F238E27FC236}">
                <a16:creationId xmlns:a16="http://schemas.microsoft.com/office/drawing/2014/main" id="{89E35877-6858-4005-8466-F697756838CA}"/>
              </a:ext>
            </a:extLst>
          </p:cNvPr>
          <p:cNvSpPr txBox="1">
            <a:spLocks/>
          </p:cNvSpPr>
          <p:nvPr/>
        </p:nvSpPr>
        <p:spPr>
          <a:xfrm>
            <a:off x="768545" y="1806357"/>
            <a:ext cx="10804755" cy="49899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ข้อความที่ตอบกลับ (ไทย/อังกฤษ)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th-TH" altLang="en-US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th-TH" altLang="en-US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th-TH" altLang="en-US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th-TH" altLang="en-US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th-TH" altLang="en-US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๓.๓ สำรองข้อมูล</a:t>
            </a:r>
          </a:p>
          <a:p>
            <a:pPr algn="thaiDist"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๓.๔ กรณีที่ส่วนราชการใดมีระบบสารบรรณอิเล็กทรอนิกส์ ให้นำเข้าระบบดังกล่าวด้วย </a:t>
            </a:r>
          </a:p>
          <a:p>
            <a:pPr algn="thaiDist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altLang="en-US" sz="32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หากไม่มีให้พิมพ์เป็นเอกสาร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แล้วดำเนินการต่อไปตามระเบียบ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altLang="en-US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1">
            <a:extLst>
              <a:ext uri="{FF2B5EF4-FFF2-40B4-BE49-F238E27FC236}">
                <a16:creationId xmlns:a16="http://schemas.microsoft.com/office/drawing/2014/main" id="{EAB60275-0AE9-4195-8CA1-A56F1012DD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72" t="43237" r="32028" b="23181"/>
          <a:stretch/>
        </p:blipFill>
        <p:spPr>
          <a:xfrm>
            <a:off x="2512375" y="2274024"/>
            <a:ext cx="7492620" cy="30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8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34DF-E361-440E-B4F9-91BEA7C7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13" y="95366"/>
            <a:ext cx="11180363" cy="1615627"/>
          </a:xfrm>
          <a:solidFill>
            <a:schemeClr val="tx2">
              <a:lumMod val="25000"/>
              <a:lumOff val="75000"/>
            </a:schemeClr>
          </a:solidFill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๗ 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หลักเกณฑ์และวิธีการปฏิบัติในการรับส่งและเก็บรักษาข้อมูลข่าวสาร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และหนังสือราชการโดยไปรษณีย์อิเล็กทรอนิกส์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ยึดเนื้อหา 2">
            <a:extLst>
              <a:ext uri="{FF2B5EF4-FFF2-40B4-BE49-F238E27FC236}">
                <a16:creationId xmlns:a16="http://schemas.microsoft.com/office/drawing/2014/main" id="{0D71D0DE-2393-4033-8FDD-74648BCE65AA}"/>
              </a:ext>
            </a:extLst>
          </p:cNvPr>
          <p:cNvSpPr txBox="1">
            <a:spLocks/>
          </p:cNvSpPr>
          <p:nvPr/>
        </p:nvSpPr>
        <p:spPr>
          <a:xfrm>
            <a:off x="811553" y="2057210"/>
            <a:ext cx="10957840" cy="45006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Arial" panose="020B0604020202020204" pitchFamily="34" charset="0"/>
              <a:buNone/>
              <a:defRPr/>
            </a:pPr>
            <a:r>
              <a:rPr lang="th-TH" alt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๓.๕ การส่งให้ผู้ที่เกี่ยวข้องภายในส่วนราชการ ให้เป็นไปตามที่ส่วนราชการกำหนด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๓.๖ กรณีเอกสารที่กำหนดชั้นความลับ (ลับ ลับมาก) ดำเนินการตามระเบียบที่กำหนด นายทะเบียนข้อมูล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ข่าวสารลับหรือผู้ที่ได้รับแต่งตั้งให้เข้าถึงชั้นความลับแต่ละระดับเท่านั้นที่เป็นผู้ดำเนินการพิมพ์หนังสือออกเป็น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เอกสารได้ ระหว่างดำเนินการต้องระมัดระวังมิให้บุคคลอื่นอ่านหรือเข้าถึงข้อมูลดังกล่าว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กรณีเอกสารที่กำหนดชั้นความลับ (ลับที่สุด) ให้ติดต่อผู้ส่งเพื่อแจ้งให้ทราบว่าไม่อาจส่งและรับด้วยวิธีการ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ทางอิเล็กทรอนิกส์ได้ และขอให้ส่งเป็นเอกสารอีกครั้ง /เมื่อแจ้งแล้วให้ลบทันที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alt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๓.๗</a:t>
            </a:r>
            <a:r>
              <a:rPr lang="th-TH" alt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กรณีรับจากอีเมลอื่นที่มิใช่ที่อยู่อีเมลกลาง ให้ผู้ดูแลหรือผู้ใช้งานที่อยู่อีเมลนั้นส่งต่อไปยังที่อยู่อีเมลกลาง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และให้เจ้าหน้าที่สารบรรณกลาง (ผู้รับมอบหมาย) แจ้งกลับไปยังผู้ส่งให้ทราบถึงที่อยู่อีเมลกลางที่ถูกต้อง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สำหรับส่งในครั้งต่อไป </a:t>
            </a:r>
            <a:endParaRPr lang="th-TH" altLang="en-US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754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575" y="33699"/>
            <a:ext cx="11634345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๑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การกำหนดเลขที่หนังสือออก</a:t>
            </a:r>
          </a:p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๒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คำขึ้นต้น สรรพนาม คำลงท้าย ในหนังสือราชการและคำที่ใช้ในการจ่าหน้าซอง</a:t>
            </a:r>
          </a:p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๓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การลงชื่อและตำแหน่ง</a:t>
            </a:r>
          </a:p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๔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หนังสือราชการภาษาอังกฤษ</a:t>
            </a:r>
          </a:p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๕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การกำหนดเลขที่หนังสือออกและการออกหนังสือราชการของส่วนราชการที่ประจำในต่างประเทศ</a:t>
            </a:r>
          </a:p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๖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หลักเกณฑ์และวิธีการปฏิบัติในการรับส่งและเก็บรักษาข้อมูลข่าวสารและหนังสือราชการ</a:t>
            </a:r>
          </a:p>
          <a:p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ด้วยระบบสารบรรณอิเล็กทรอนิกส์</a:t>
            </a:r>
          </a:p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๗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หลักเกณฑ์และวิธีการปฏิบัติในการรับส่งและเก็บรักษาข้อมูลข่าวสารและหนังสือราชการ</a:t>
            </a:r>
          </a:p>
          <a:p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โดยไปรษณีย์อิเล็กทรอนิกส์</a:t>
            </a:r>
            <a:endParaRPr lang="en-US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814" y="4314863"/>
            <a:ext cx="5821252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 ๑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ความหมายของงานสารบรรณ</a:t>
            </a:r>
          </a:p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 ๒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วิธีการบันทึก</a:t>
            </a:r>
          </a:p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 ๓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การร่างหนังสือ</a:t>
            </a:r>
          </a:p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 ๔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การเขียนและการพิมพ์</a:t>
            </a:r>
          </a:p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 ๕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การกำหนดตัวเลขสำหรับใช้เป็นหัวข้อ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3550" y="4314863"/>
            <a:ext cx="5808371" cy="2400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 ๖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การทำสำเนา</a:t>
            </a:r>
          </a:p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 ๗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การเสนอหนังสือ</a:t>
            </a:r>
          </a:p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 ๘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การจ่าหน้าซอง</a:t>
            </a:r>
          </a:p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 ๙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การควบคุมและเร่งรัดงานสารบรรณ</a:t>
            </a:r>
          </a:p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 ๑๐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รายงานการประชุม</a:t>
            </a:r>
            <a:endParaRPr lang="en-US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1028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34DF-E361-440E-B4F9-91BEA7C7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13" y="95366"/>
            <a:ext cx="11180363" cy="1615627"/>
          </a:xfrm>
          <a:solidFill>
            <a:schemeClr val="tx2">
              <a:lumMod val="25000"/>
              <a:lumOff val="75000"/>
            </a:schemeClr>
          </a:solidFill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๗ 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หลักเกณฑ์และวิธีการปฏิบัติในการรับส่งและเก็บรักษาข้อมูลข่าวสาร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และหนังสือราชการโดยไปรษณีย์อิเล็กทรอนิกส์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ยึดเนื้อหา 2">
            <a:extLst>
              <a:ext uri="{FF2B5EF4-FFF2-40B4-BE49-F238E27FC236}">
                <a16:creationId xmlns:a16="http://schemas.microsoft.com/office/drawing/2014/main" id="{7384D40C-B56E-4D51-BBC5-0B97586B336E}"/>
              </a:ext>
            </a:extLst>
          </p:cNvPr>
          <p:cNvSpPr txBox="1">
            <a:spLocks/>
          </p:cNvSpPr>
          <p:nvPr/>
        </p:nvSpPr>
        <p:spPr>
          <a:xfrm>
            <a:off x="1108404" y="1992995"/>
            <a:ext cx="10862943" cy="47163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๔. การจัดทำข้อมูลข่าวสารหรือหนังสือราชการเพื่อส่งทางอีเมล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๔.๑ จัดทำร่างหนังสือให้ผู้มีอำนาจลงนาม หรือให้ความเห็นร่างหนังสือที่จะส่งไป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๔.๒ เมื่อผู้มีอำนาจลงนามหรือให้ความเห็นชอบแล้ว ให้เจ้าของเรื่องตรวจสอบความเรียบร้อย และประสานหน่วยงานสารบรรณกลาง เพื่อออกเลขทะเบียนหนังสือส่ง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๔.๓ ให้เจ้าของเรื่องแปลงหนังสือและสิ่งที่จะส่งไปด้วยเป็นไฟล์ 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PDF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เป็นไฟล์เดียว ความละเอียดไม่น้อยกว่า ๓๐๐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dpi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กรณีสิ่งที่ส่งไปด้วยมีจำนวนมาก จะแยกไฟล์ต่างหากก็ได้ โดยหลักเกณฑ์และลำดับการตั้งชื่อไฟล์ ให้ใช้เลขอารบิก และเครื่องหมายขีดล่างแทนการเว้นวรรค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 กรณีมีหลายไฟล์ ให้ไฟล์สิ่งที่ส่งไปด้วยใช้ชื่อไฟล์เดียวกับหนังสือแล้วตามด้วยตัวเลขตั้งแต่เลข 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ตามลำดับ โดยไม่ต้องคำนึงว่าเป็นตัวเลขเดียวกับตัวเลขของสิ่งที่ส่งมาด้วยตามที่ระบุในหนังสือหรือไม่</a:t>
            </a:r>
            <a:endParaRPr lang="th-TH" altLang="en-US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4614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34DF-E361-440E-B4F9-91BEA7C7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13" y="297321"/>
            <a:ext cx="11180363" cy="1615627"/>
          </a:xfrm>
          <a:solidFill>
            <a:schemeClr val="tx2">
              <a:lumMod val="25000"/>
              <a:lumOff val="75000"/>
            </a:schemeClr>
          </a:solidFill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๗ 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หลักเกณฑ์และวิธีการปฏิบัติในการรับส่งและเก็บรักษาข้อมูลข่าวสาร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และหนังสือราชการโดยไปรษณีย์อิเล็กทรอนิกส์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CED4C421-3D46-469D-B80E-4BA2DB6518D9}"/>
              </a:ext>
            </a:extLst>
          </p:cNvPr>
          <p:cNvSpPr txBox="1">
            <a:spLocks/>
          </p:cNvSpPr>
          <p:nvPr/>
        </p:nvSpPr>
        <p:spPr>
          <a:xfrm>
            <a:off x="1108404" y="2228607"/>
            <a:ext cx="10862943" cy="47163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“ปีพุทธศักราช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_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รหัสอักษรโรมันประจำส่วนราชการ เลขประจำของส่วนราชการ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เจ้าของเรื่อง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_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เลขที่หนังสือตามทะเบียนหนังสือส่ง” 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en-US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ยึดเนื้อหา 2">
            <a:extLst>
              <a:ext uri="{FF2B5EF4-FFF2-40B4-BE49-F238E27FC236}">
                <a16:creationId xmlns:a16="http://schemas.microsoft.com/office/drawing/2014/main" id="{7999F831-468D-4FB8-8200-E11610E7C69C}"/>
              </a:ext>
            </a:extLst>
          </p:cNvPr>
          <p:cNvSpPr txBox="1">
            <a:spLocks/>
          </p:cNvSpPr>
          <p:nvPr/>
        </p:nvSpPr>
        <p:spPr>
          <a:xfrm>
            <a:off x="2610436" y="3720710"/>
            <a:ext cx="7722845" cy="2388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ตัวอย่าง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หนังสือที่ส่ง    	 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2564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_OPM0106_3446.pd	       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สิ่งที่ส่งมาด้วย ๑	  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2564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_OPM0106_3446_1.pdf     	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สิ่งที่ส่งมาด้วย ๒	   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_OPM0106_3446_2.pdf 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th-TH" altLang="en-US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4482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34DF-E361-440E-B4F9-91BEA7C7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872" y="72927"/>
            <a:ext cx="11180363" cy="1615627"/>
          </a:xfrm>
          <a:solidFill>
            <a:schemeClr val="tx2">
              <a:lumMod val="25000"/>
              <a:lumOff val="75000"/>
            </a:schemeClr>
          </a:solidFill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๗ 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หลักเกณฑ์และวิธีการปฏิบัติในการรับส่งและเก็บรักษาข้อมูลข่าวสาร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และหนังสือราชการโดยไปรษณีย์อิเล็กทรอนิกส์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46A08E5F-A688-406E-BFE7-32B491A00055}"/>
              </a:ext>
            </a:extLst>
          </p:cNvPr>
          <p:cNvSpPr txBox="1">
            <a:spLocks/>
          </p:cNvSpPr>
          <p:nvPr/>
        </p:nvSpPr>
        <p:spPr>
          <a:xfrm>
            <a:off x="900839" y="1796648"/>
            <a:ext cx="11031490" cy="49014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๕. การส่งข้อมูลข่าวสารหรือหนังสือราชการ</a:t>
            </a:r>
          </a:p>
          <a:p>
            <a:pPr algn="thaiDist"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๕.๑ ให้หัวหน้าส่วนราชการมอบหมายเจ้าหน้าที่หน่วยงานสารบรรณกลางทำหน้าที่ส่งข้อมูลข่าวสารหรือหนังสือราชการ</a:t>
            </a:r>
          </a:p>
          <a:p>
            <a:pPr algn="thaiDist"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๕.๒ ให้เจ้าของเรื่องส่งไฟล์หนังสือ รวมทั้งแจ้งที่อยู่อีเมลกลางของผู้รับ หมายเลขโทรศัพท์ (ถ้ามี) ให้เจ้าหน้าที่เพื่อดำเนินการ</a:t>
            </a:r>
            <a:endParaRPr lang="en-US" altLang="en-US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๕.๓ เมื่อเจ้าหน้าที่ได้รับเรื่องแล้ว</a:t>
            </a:r>
          </a:p>
          <a:p>
            <a:pPr algn="thaiDist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๕.๓.๑ ลงทะเบียนหนังสือส่ง (ระบุเลขทะเบียนหนังสือส่งตามที่ระบุไว้ในหนังสือส่ง)</a:t>
            </a:r>
          </a:p>
          <a:p>
            <a:pPr algn="thaiDist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๕.๓.๒ ตรวจสอบความเรียบร้อยของไฟล์ </a:t>
            </a:r>
          </a:p>
          <a:p>
            <a:pPr algn="thaiDist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๕.๓.๓ เข้าสู่ระบบ โดยใช้ที่อยู่อีเมลกลาง </a:t>
            </a:r>
          </a:p>
          <a:p>
            <a:pPr algn="thaiDist"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	</a:t>
            </a:r>
            <a:endParaRPr lang="th-TH" altLang="en-US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4986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34DF-E361-440E-B4F9-91BEA7C7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13" y="95366"/>
            <a:ext cx="11180363" cy="1615627"/>
          </a:xfrm>
          <a:solidFill>
            <a:schemeClr val="tx2">
              <a:lumMod val="25000"/>
              <a:lumOff val="75000"/>
            </a:schemeClr>
          </a:solidFill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๗ 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หลักเกณฑ์และวิธีการปฏิบัติในการรับส่งและเก็บรักษาข้อมูลข่าวสาร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และหนังสือราชการโดยไปรษณีย์อิเล็กทรอนิกส์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9E097019-F2DC-4FED-9A2E-72BA5AAC7C11}"/>
              </a:ext>
            </a:extLst>
          </p:cNvPr>
          <p:cNvSpPr txBox="1">
            <a:spLocks/>
          </p:cNvSpPr>
          <p:nvPr/>
        </p:nvSpPr>
        <p:spPr>
          <a:xfrm>
            <a:off x="900839" y="1796648"/>
            <a:ext cx="11031490" cy="49014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๕.๓.๑ ลงทะเบียนหนังสือส่ง (ระบุเลขทะเบียนหนังสือส่งตามที่ระบุไว้ในหนังสือส่ง)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๕.๓.๒ ตรวจสอบความเรียบร้อยของไฟล์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๕.๓.๓ เข้าสู่ระบบ โดยใช้ที่อยู่อีเมลกลาง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๕.๓.๔ ใช้ชื่อเรื่องตามที่ระบุหนังสือที่จะส่ง/กรณีมีชั้นความเร็ว ให้ใส่ชั้นความเร็วตามด้วยทวิภาค (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แล้วจึงระบุชื่อเรื่อง (ด่วนที่สุด 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ขอเชิญประชุมคณะกรรมการธง ครั้งที่ ๑/๒๕๖๔)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	๕.๓.๕ เนื้อหาที่ระบุ จัดรูปแบบเนื้อหาเป็น 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HTML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การเข้ารหัสข้อความแบบ 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UTF-8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ใช้แบบตัวอักษร 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Arial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 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Verdana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 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Time New Roman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๕.๓.๖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เนื้อหาประกอบด้วย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       	- คำขึ้นต้น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      	- ข้อความ</a:t>
            </a:r>
          </a:p>
          <a:p>
            <a:pPr algn="thaiDist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th-TH" altLang="en-US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	</a:t>
            </a:r>
            <a:endParaRPr lang="th-TH" altLang="en-US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7751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34DF-E361-440E-B4F9-91BEA7C7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13" y="95366"/>
            <a:ext cx="11180363" cy="1615627"/>
          </a:xfrm>
          <a:solidFill>
            <a:schemeClr val="tx2">
              <a:lumMod val="25000"/>
              <a:lumOff val="75000"/>
            </a:schemeClr>
          </a:solidFill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๗ 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หลักเกณฑ์และวิธีการปฏิบัติในการรับส่งและเก็บรักษาข้อมูลข่าวสาร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และหนังสือราชการโดยไปรษณีย์อิเล็กทรอนิกส์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9E097019-F2DC-4FED-9A2E-72BA5AAC7C11}"/>
              </a:ext>
            </a:extLst>
          </p:cNvPr>
          <p:cNvSpPr txBox="1">
            <a:spLocks/>
          </p:cNvSpPr>
          <p:nvPr/>
        </p:nvSpPr>
        <p:spPr>
          <a:xfrm>
            <a:off x="900839" y="1796648"/>
            <a:ext cx="11031490" cy="49014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๕.๓.๖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เนื้อหาประกอบด้วย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       	- คำขึ้นต้น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      	- ข้อความ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- คำลงท้าย</a:t>
            </a:r>
            <a:b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- ลงชื่อ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- ข้อมูลติดต่อ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          - ข้อความขอให้ตอบกลับ “หากท่านได้รับอีเมลนี้กรุณาแจ้งการได้รับกลับมายัง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ที่อยู่อีเมลนี้ด้วย จะขอบคุณยิ่ง”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          - เส้นปิดข้อความ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          - ข้อความจำกัดความรับผิดมาตรฐาน ด้วยข้อความ</a:t>
            </a:r>
          </a:p>
          <a:p>
            <a:pPr algn="thaiDist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th-TH" altLang="en-US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	</a:t>
            </a:r>
            <a:endParaRPr lang="th-TH" altLang="en-US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0942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34DF-E361-440E-B4F9-91BEA7C7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13" y="493663"/>
            <a:ext cx="11180363" cy="1615627"/>
          </a:xfrm>
          <a:solidFill>
            <a:schemeClr val="tx2">
              <a:lumMod val="25000"/>
              <a:lumOff val="75000"/>
            </a:schemeClr>
          </a:solidFill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๗ 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หลักเกณฑ์และวิธีการปฏิบัติในการรับส่งและเก็บรักษาข้อมูลข่าวสาร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และหนังสือราชการโดยไปรษณีย์อิเล็กทรอนิกส์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5406C-4805-43AE-BBA6-F64966774AAC}"/>
              </a:ext>
            </a:extLst>
          </p:cNvPr>
          <p:cNvSpPr txBox="1"/>
          <p:nvPr/>
        </p:nvSpPr>
        <p:spPr>
          <a:xfrm>
            <a:off x="1789529" y="2305634"/>
            <a:ext cx="84876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ข้อความจำกัดความรับผิด</a:t>
            </a:r>
            <a:r>
              <a:rPr lang="th-TH" altLang="en-US" sz="3200" b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 ให้พิมพ์ทั้งภาษาไทยและภาษาอังกฤษ </a:t>
            </a:r>
            <a:endParaRPr lang="th-TH" altLang="en-US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2">
            <a:extLst>
              <a:ext uri="{FF2B5EF4-FFF2-40B4-BE49-F238E27FC236}">
                <a16:creationId xmlns:a16="http://schemas.microsoft.com/office/drawing/2014/main" id="{D2836DA3-721E-419E-BBEE-82D1F6DCA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41" t="37080" r="25420" b="15532"/>
          <a:stretch/>
        </p:blipFill>
        <p:spPr>
          <a:xfrm>
            <a:off x="1037147" y="3004570"/>
            <a:ext cx="10836321" cy="323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46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34DF-E361-440E-B4F9-91BEA7C7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13" y="95366"/>
            <a:ext cx="11180363" cy="1615627"/>
          </a:xfrm>
          <a:solidFill>
            <a:schemeClr val="tx2">
              <a:lumMod val="25000"/>
              <a:lumOff val="75000"/>
            </a:schemeClr>
          </a:solidFill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๗ 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หลักเกณฑ์และวิธีการปฏิบัติในการรับส่งและเก็บรักษาข้อมูลข่าวสาร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และหนังสือราชการโดยไปรษณีย์อิเล็กทรอนิกส์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AADDB446-586D-47A2-A390-09F551E46A0D}"/>
              </a:ext>
            </a:extLst>
          </p:cNvPr>
          <p:cNvSpPr txBox="1">
            <a:spLocks/>
          </p:cNvSpPr>
          <p:nvPr/>
        </p:nvSpPr>
        <p:spPr>
          <a:xfrm>
            <a:off x="739169" y="1741596"/>
            <a:ext cx="11333155" cy="50210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๕.๓.๗ ให้ระบุที่อยู่อีเมลกลาง ในช่อง “ถึง” (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          ๕.๓.๘ ก่อนส่งออกไปให้แนบหนังสือ และสิ่งที่จะส่งไปด้วย (ถ้ามี) เป็นไฟล์ 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PDF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ตรวจสอบความถูกต้องครบถ้วน บันทึกในทะเบียนหนังสือส่งว่าได้ส่งทางไปรษณีย์อิเล็กทรอนิกส์แล้ว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          ๕.๓.๙ หากไฟล์ใหญ่เกินไปจนไม่สามารถแนบไปได้ ให้นำไฟล์ดังกล่าวจัดเก็บไว้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ในระบบที่สามารถเข้าถึงได้ตามที่ส่วนราชการกำหนด และคัดลอกที่อยู่ของไฟล์นั้นไประบุไว้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ในเนื้อหาของอีเมลด้วย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๕.๓.๑๐ ภายหลังส่งแล้ว หากได้รับการตอบกลับว่าได้รับแล้ว ให้เจ้าหน้าที่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ส่งต่อการตอบกลับดังกล่าวไปให้เจ้าของเรื่องทราบด้วย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th-TH" altLang="en-US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7233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34DF-E361-440E-B4F9-91BEA7C7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13" y="95366"/>
            <a:ext cx="11180363" cy="1615627"/>
          </a:xfrm>
          <a:solidFill>
            <a:schemeClr val="tx2">
              <a:lumMod val="25000"/>
              <a:lumOff val="75000"/>
            </a:schemeClr>
          </a:solidFill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๗ 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หลักเกณฑ์และวิธีการปฏิบัติในการรับส่งและเก็บรักษาข้อมูลข่าวสาร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และหนังสือราชการโดยไปรษณีย์อิเล็กทรอนิกส์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AADDB446-586D-47A2-A390-09F551E46A0D}"/>
              </a:ext>
            </a:extLst>
          </p:cNvPr>
          <p:cNvSpPr txBox="1">
            <a:spLocks/>
          </p:cNvSpPr>
          <p:nvPr/>
        </p:nvSpPr>
        <p:spPr>
          <a:xfrm>
            <a:off x="733559" y="1710992"/>
            <a:ext cx="11458441" cy="51470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 	๕.๓.๑๑ กรณีไม่สามารถส่งไปยังผู้รับได้ ให้ตรวจสอบที่อยู่อีเมลให้ถูกต้อง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ตามที่มีการประกาศเผยแพร่แล้วส่งใหม่อีกครั้ง หากถูกต้องแล้วหรือไม่สามารถแก้ไขได้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ให้แจ้งเจ้าของเรื่องโดยเร็ว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๕.๔ ให้เจ้าของเรื่องติดต่อหน่วยงานหรือผู้รับเพื่อยืนยันที่อยู่อีเมลกลางที่สามารถรับส่งได้ และแจ้งเจ้าหน้าที่ส่งอีกครั้ง หากยังส่งไม่ได้สำเร็จ ให้ส่งโดยวิธีอื่นเพื่อไม่ให้เกิดความเสียหาย ให้ผู้ส่งระบุเหตุการณ์นั้นไว้เพื่อให้หัวหน้าหน่วยงานของรัฐผู้รับได้ทราบด้วย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๕.๕ กรณีหนังสือที่มีชั้นความเร็ว “ด่วนที่สุด” หรือ กรณีที่มีระยะเวลาดำเนินการภายในกำหนด เจ้าของเรื่องต้องติดต่อไปยังเจ้าหน้าที่ของผู้รับทางโทรศัพท์หรือช่องทางอื่นเพื่อยืนยันว่าได้ส่งหนังสือนั้นทางอีเมลแล้ว และบันทึกไว้ในหมายเหตุทะเบียนหนังสือส่งว่าได้ยันยันกับผู้รับแล้ว ระบุวันและเวลาที่ได้รับการยืนยัน เว้นแต่กรณีที่ได้รับการตอบกลับว่าได้รับแล้วผ่านระบบอิเล็กทรอนิกส์นั้น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th-TH" altLang="en-US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2812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34DF-E361-440E-B4F9-91BEA7C7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13" y="617080"/>
            <a:ext cx="11180363" cy="1615627"/>
          </a:xfrm>
          <a:solidFill>
            <a:schemeClr val="tx2">
              <a:lumMod val="25000"/>
              <a:lumOff val="75000"/>
            </a:schemeClr>
          </a:solidFill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๗ 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หลักเกณฑ์และวิธีการปฏิบัติในการรับส่งและเก็บรักษาข้อมูลข่าวสาร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และหนังสือราชการโดยไปรษณีย์อิเล็กทรอนิกส์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AADDB446-586D-47A2-A390-09F551E46A0D}"/>
              </a:ext>
            </a:extLst>
          </p:cNvPr>
          <p:cNvSpPr txBox="1">
            <a:spLocks/>
          </p:cNvSpPr>
          <p:nvPr/>
        </p:nvSpPr>
        <p:spPr>
          <a:xfrm>
            <a:off x="739169" y="2577459"/>
            <a:ext cx="11501449" cy="26116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 ๖. กรณีที่ส่วนราชการจัดให้มีที่อยู่อีเมลกลางสำหรับหน่วยงานที่ตั้งอยู่ในภูมิภาค หรือหน่วยงานในสังกัดจำเป็นต้องมีที่อยู่อีเมลกลางแยกต่างหาก การมอบหมายเจ้าหน้าที่และการดำเนินการให้บังคับตามหลักเกณฑ์ที่กล่าวมาข้างต้นโดยอนุโลม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th-TH" altLang="en-US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</a:t>
            </a:r>
            <a:r>
              <a:rPr lang="en-US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______________________</a:t>
            </a:r>
            <a:endParaRPr lang="th-TH" altLang="en-US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th-TH" altLang="en-US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th-TH" altLang="en-US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th-TH" altLang="en-US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th-TH" altLang="en-US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th-TH" altLang="en-US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81486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2F4B82-C4E6-4EB3-935E-3C66B7932A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42749" y="2877836"/>
            <a:ext cx="6066322" cy="37999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86BC8-0043-4A99-8357-50625768E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67" y="39269"/>
            <a:ext cx="11012069" cy="217660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รหัสตัวอักษรโรมันประจำส่วนราชการ </a:t>
            </a:r>
            <a:b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แนบท้ายภาคผนวก ๗</a:t>
            </a:r>
            <a:b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วิธีการปฏิบัติในการรับส่งและเก็บรักษาข้อมูลข่าวสารและหนังสือราชการโดยไปรษณีย์อิเล็กทรอนิกส์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C10AE3-E7DD-4215-B989-DCFFAE48B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29786" y="2318394"/>
            <a:ext cx="5957114" cy="441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1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Left Arrow 4"/>
          <p:cNvSpPr/>
          <p:nvPr/>
        </p:nvSpPr>
        <p:spPr>
          <a:xfrm>
            <a:off x="3863975" y="1773239"/>
            <a:ext cx="4103688" cy="3671887"/>
          </a:xfrm>
          <a:prstGeom prst="curvedLeftArrow">
            <a:avLst>
              <a:gd name="adj1" fmla="val 25000"/>
              <a:gd name="adj2" fmla="val 50000"/>
              <a:gd name="adj3" fmla="val 4900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359151" y="982663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๑. การจัดทำ</a:t>
            </a:r>
            <a:endParaRPr lang="en-US" altLang="en-US" sz="3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6311901" y="1270001"/>
            <a:ext cx="1655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6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 การรับ</a:t>
            </a:r>
            <a:endParaRPr lang="en-US" altLang="en-US" sz="3600" b="1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8040688" y="2112963"/>
            <a:ext cx="165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๓. การส่ง</a:t>
            </a:r>
            <a:endParaRPr lang="en-US" altLang="en-US" sz="3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8040689" y="3716338"/>
            <a:ext cx="2232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๔. การเก็บรักษา</a:t>
            </a:r>
            <a:endParaRPr lang="en-US" altLang="en-US" sz="3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6167438" y="4797426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๕. การยืม</a:t>
            </a:r>
            <a:endParaRPr lang="en-US" altLang="en-US" sz="3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2782889" y="4870451"/>
            <a:ext cx="194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๖. การทำลาย</a:t>
            </a:r>
            <a:endParaRPr lang="en-US" altLang="en-US" sz="3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44439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D259DCF-F438-49D9-BAD5-D1A5F24479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84202" y="2329790"/>
            <a:ext cx="5507797" cy="41046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86BC8-0043-4A99-8357-50625768E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67" y="39269"/>
            <a:ext cx="11012069" cy="217660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รหัสตัวอักษรโรมันประจำส่วนราชการ </a:t>
            </a:r>
            <a:b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แนบท้ายภาคผนวก ๗</a:t>
            </a:r>
            <a:b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และวิธีการปฏิบัติในการรับส่งและเก็บรักษาข้อมูลข่าวสารและหนังสือราชการโดยไปรษณีย์อิเล็กทรอนิกส์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5325A1C-1E51-4F8F-9AA3-1C9DC8E182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9022" y="2159779"/>
            <a:ext cx="6131216" cy="46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64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86BC8-0043-4A99-8357-50625768E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058" y="423540"/>
            <a:ext cx="7484302" cy="1024259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ลายมือชื่ออิเล็กทรอนิกส์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digital signature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C83390-1D15-4F58-9228-4A0D9E73D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26" y="4366541"/>
            <a:ext cx="10791961" cy="23445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2067DB-9B39-4A44-8AA4-643D584AA265}"/>
              </a:ext>
            </a:extLst>
          </p:cNvPr>
          <p:cNvSpPr txBox="1"/>
          <p:nvPr/>
        </p:nvSpPr>
        <p:spPr>
          <a:xfrm>
            <a:off x="1436915" y="1756186"/>
            <a:ext cx="7407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พระราชบัญญัติว่าด้วยธุรกรรมอิเล็กทรอนิกส์ พ.ศ. ๒๕๔๔</a:t>
            </a:r>
            <a:endParaRPr lang="en-US" sz="3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E1265A-DE17-4E5B-AA08-5847130D3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65" y="2529013"/>
            <a:ext cx="10783622" cy="176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26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A3C382-9FA1-4910-92F0-DB82C9FB8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6" y="949147"/>
            <a:ext cx="8510772" cy="5767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E3486B-8719-45D0-9E21-A2416D368DC8}"/>
              </a:ext>
            </a:extLst>
          </p:cNvPr>
          <p:cNvSpPr txBox="1"/>
          <p:nvPr/>
        </p:nvSpPr>
        <p:spPr>
          <a:xfrm>
            <a:off x="1420586" y="141377"/>
            <a:ext cx="7407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พระราชบัญญัติว่าด้วยธุรกรรมอิเล็กทรอนิกส์ พ.ศ. ๒๕๔๔</a:t>
            </a:r>
            <a:endParaRPr lang="en-US" sz="3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70362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189857" y="320040"/>
            <a:ext cx="2308224" cy="11610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th-TH" alt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การทำลาย</a:t>
            </a:r>
            <a:endParaRPr lang="en-US" alt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489" y="1844040"/>
            <a:ext cx="11543071" cy="39928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h-TH" sz="4000" dirty="0">
                <a:solidFill>
                  <a:srgbClr val="000000"/>
                </a:solidFill>
                <a:latin typeface="TH SarabunPSK" pitchFamily="34" charset="-34"/>
                <a:cs typeface="TH SarabunPSK" panose="020B0500040200020003" pitchFamily="34" charset="-34"/>
              </a:rPr>
              <a:t>ภายใน ๖๐ วัน หลังจากวันสิ้นปีปฏิทิน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h-TH" sz="4000" dirty="0">
                <a:solidFill>
                  <a:srgbClr val="000000"/>
                </a:solidFill>
                <a:latin typeface="TH SarabunPSK" pitchFamily="34" charset="-34"/>
                <a:cs typeface="TH SarabunPSK" panose="020B0500040200020003" pitchFamily="34" charset="-34"/>
              </a:rPr>
              <a:t> ๑. ให้เจ้าหน้าที่ผู้รับผิดชอบในการเก็บหนังสือสำรวจหนังสือที่ครบอายุการเก็บในปีนั้น  (ไม่ว่าจะเป็นหนังสือที่เก็บไว้เอง หรือที่ฝากเก็บไว้ที่สำนักหอจดหมายเหตุแห่งชาติ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h-TH" sz="4000" dirty="0">
                <a:solidFill>
                  <a:srgbClr val="000000"/>
                </a:solidFill>
                <a:latin typeface="TH SarabunPSK" pitchFamily="34" charset="-34"/>
                <a:cs typeface="TH SarabunPSK" panose="020B0500040200020003" pitchFamily="34" charset="-34"/>
              </a:rPr>
              <a:t>กรมศิลปากร)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h-TH" sz="4000" dirty="0">
                <a:solidFill>
                  <a:srgbClr val="000000"/>
                </a:solidFill>
                <a:latin typeface="TH SarabunPSK" pitchFamily="34" charset="-34"/>
                <a:cs typeface="TH SarabunPSK" panose="020B0500040200020003" pitchFamily="34" charset="-34"/>
              </a:rPr>
              <a:t> ๒. จัดทำบัญชีหนังสือขอทำลาย เสนอหัวหน้าส่วนราชการระดับกรม เพื่อพิจารณาแต่งตั้งคณะกรรมการทำลายหนังสือ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0425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0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89920" y="44450"/>
            <a:ext cx="1306196" cy="407988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rtlCol="0">
            <a:normAutofit/>
          </a:bodyPr>
          <a:lstStyle/>
          <a:p>
            <a:pPr>
              <a:defRPr/>
            </a:pP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แบบที่ ๒๕</a:t>
            </a:r>
          </a:p>
        </p:txBody>
      </p:sp>
      <p:sp>
        <p:nvSpPr>
          <p:cNvPr id="3670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3969"/>
            <a:ext cx="12192000" cy="1930401"/>
          </a:xfrm>
        </p:spPr>
        <p:txBody>
          <a:bodyPr rtlCol="0">
            <a:normAutofit fontScale="70000" lnSpcReduction="20000"/>
          </a:bodyPr>
          <a:lstStyle/>
          <a:p>
            <a:pPr marL="609600" indent="-609600">
              <a:defRPr/>
            </a:pPr>
            <a:r>
              <a:rPr lang="th-TH" sz="3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บัญชีหนังสือขอทำลาย ประจำปี.......................</a:t>
            </a:r>
          </a:p>
          <a:p>
            <a:pPr marL="609600" indent="-609600" algn="l">
              <a:defRPr/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609600" indent="-609600" algn="l">
              <a:defRPr/>
            </a:pPr>
            <a:r>
              <a:rPr lang="th-TH" sz="31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กระทรวง/ทบวง............                	                                                                                         วันที่...................................        </a:t>
            </a:r>
          </a:p>
          <a:p>
            <a:pPr marL="609600" indent="-609600" algn="l">
              <a:defRPr/>
            </a:pPr>
            <a:r>
              <a:rPr lang="th-TH" sz="31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กรม...............................	                                                                                                                  แผ่นที่........</a:t>
            </a:r>
          </a:p>
          <a:p>
            <a:pPr marL="609600" indent="-609600" algn="l">
              <a:defRPr/>
            </a:pPr>
            <a:r>
              <a:rPr lang="th-TH" sz="31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กอง...............................</a:t>
            </a:r>
          </a:p>
        </p:txBody>
      </p:sp>
      <p:sp>
        <p:nvSpPr>
          <p:cNvPr id="34820" name="Text Box 100"/>
          <p:cNvSpPr txBox="1">
            <a:spLocks noChangeArrowheads="1"/>
          </p:cNvSpPr>
          <p:nvPr/>
        </p:nvSpPr>
        <p:spPr bwMode="auto">
          <a:xfrm>
            <a:off x="8975726" y="4076700"/>
            <a:ext cx="360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670119" name="Text Box 103"/>
          <p:cNvSpPr txBox="1">
            <a:spLocks noChangeArrowheads="1"/>
          </p:cNvSpPr>
          <p:nvPr/>
        </p:nvSpPr>
        <p:spPr bwMode="auto">
          <a:xfrm>
            <a:off x="6692265" y="2401888"/>
            <a:ext cx="647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th-TH" sz="2400" b="1" dirty="0">
                <a:solidFill>
                  <a:srgbClr val="000000"/>
                </a:solidFill>
                <a:cs typeface="+mj-cs"/>
              </a:rPr>
              <a:t>เรื่อง</a:t>
            </a:r>
          </a:p>
        </p:txBody>
      </p:sp>
      <p:sp>
        <p:nvSpPr>
          <p:cNvPr id="3670120" name="Text Box 104"/>
          <p:cNvSpPr txBox="1">
            <a:spLocks noChangeArrowheads="1"/>
          </p:cNvSpPr>
          <p:nvPr/>
        </p:nvSpPr>
        <p:spPr bwMode="auto">
          <a:xfrm>
            <a:off x="1890079" y="2431415"/>
            <a:ext cx="719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</a:p>
        </p:txBody>
      </p:sp>
      <p:sp>
        <p:nvSpPr>
          <p:cNvPr id="3670121" name="Text Box 105"/>
          <p:cNvSpPr txBox="1">
            <a:spLocks noChangeArrowheads="1"/>
          </p:cNvSpPr>
          <p:nvPr/>
        </p:nvSpPr>
        <p:spPr bwMode="auto">
          <a:xfrm>
            <a:off x="2492693" y="2416175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ลงวันที่</a:t>
            </a:r>
          </a:p>
        </p:txBody>
      </p:sp>
      <p:sp>
        <p:nvSpPr>
          <p:cNvPr id="3670122" name="Text Box 106"/>
          <p:cNvSpPr txBox="1">
            <a:spLocks noChangeArrowheads="1"/>
          </p:cNvSpPr>
          <p:nvPr/>
        </p:nvSpPr>
        <p:spPr bwMode="auto">
          <a:xfrm>
            <a:off x="8950326" y="2386648"/>
            <a:ext cx="1584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การพิจารณา</a:t>
            </a:r>
          </a:p>
        </p:txBody>
      </p:sp>
      <p:sp>
        <p:nvSpPr>
          <p:cNvPr id="3670123" name="Text Box 107"/>
          <p:cNvSpPr txBox="1">
            <a:spLocks noChangeArrowheads="1"/>
          </p:cNvSpPr>
          <p:nvPr/>
        </p:nvSpPr>
        <p:spPr bwMode="auto">
          <a:xfrm>
            <a:off x="10775950" y="2385695"/>
            <a:ext cx="1187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</a:p>
        </p:txBody>
      </p:sp>
      <p:sp>
        <p:nvSpPr>
          <p:cNvPr id="3670124" name="Text Box 108"/>
          <p:cNvSpPr txBox="1">
            <a:spLocks noChangeArrowheads="1"/>
          </p:cNvSpPr>
          <p:nvPr/>
        </p:nvSpPr>
        <p:spPr bwMode="auto">
          <a:xfrm>
            <a:off x="3600133" y="2416175"/>
            <a:ext cx="1655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เลขทะเบียนรับ</a:t>
            </a:r>
          </a:p>
        </p:txBody>
      </p:sp>
      <p:sp>
        <p:nvSpPr>
          <p:cNvPr id="3670125" name="Text Box 109"/>
          <p:cNvSpPr txBox="1">
            <a:spLocks noChangeArrowheads="1"/>
          </p:cNvSpPr>
          <p:nvPr/>
        </p:nvSpPr>
        <p:spPr bwMode="auto">
          <a:xfrm>
            <a:off x="-121919" y="2420938"/>
            <a:ext cx="10794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ลำดับที่</a:t>
            </a:r>
          </a:p>
        </p:txBody>
      </p:sp>
      <p:sp>
        <p:nvSpPr>
          <p:cNvPr id="3670126" name="Text Box 110"/>
          <p:cNvSpPr txBox="1">
            <a:spLocks noChangeArrowheads="1"/>
          </p:cNvSpPr>
          <p:nvPr/>
        </p:nvSpPr>
        <p:spPr bwMode="auto">
          <a:xfrm>
            <a:off x="829310" y="2420938"/>
            <a:ext cx="1081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รหัสแฟ้ม</a:t>
            </a:r>
          </a:p>
        </p:txBody>
      </p:sp>
      <p:sp>
        <p:nvSpPr>
          <p:cNvPr id="3670836" name="Line 820"/>
          <p:cNvSpPr>
            <a:spLocks noChangeShapeType="1"/>
          </p:cNvSpPr>
          <p:nvPr/>
        </p:nvSpPr>
        <p:spPr bwMode="auto">
          <a:xfrm flipV="1">
            <a:off x="0" y="1969453"/>
            <a:ext cx="12192000" cy="2444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0837" name="Line 821"/>
          <p:cNvSpPr>
            <a:spLocks noChangeShapeType="1"/>
          </p:cNvSpPr>
          <p:nvPr/>
        </p:nvSpPr>
        <p:spPr bwMode="auto">
          <a:xfrm flipV="1">
            <a:off x="0" y="3117215"/>
            <a:ext cx="12192000" cy="2929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0838" name="Line 822"/>
          <p:cNvSpPr>
            <a:spLocks noChangeShapeType="1"/>
          </p:cNvSpPr>
          <p:nvPr/>
        </p:nvSpPr>
        <p:spPr bwMode="auto">
          <a:xfrm flipH="1">
            <a:off x="882332" y="2018983"/>
            <a:ext cx="1587" cy="483901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0839" name="Line 823"/>
          <p:cNvSpPr>
            <a:spLocks noChangeShapeType="1"/>
          </p:cNvSpPr>
          <p:nvPr/>
        </p:nvSpPr>
        <p:spPr bwMode="auto">
          <a:xfrm>
            <a:off x="1888170" y="1969453"/>
            <a:ext cx="18100" cy="488854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0840" name="Line 824"/>
          <p:cNvSpPr>
            <a:spLocks noChangeShapeType="1"/>
          </p:cNvSpPr>
          <p:nvPr/>
        </p:nvSpPr>
        <p:spPr bwMode="auto">
          <a:xfrm flipH="1">
            <a:off x="2632394" y="1969453"/>
            <a:ext cx="317" cy="488854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0841" name="Line 825"/>
          <p:cNvSpPr>
            <a:spLocks noChangeShapeType="1"/>
          </p:cNvSpPr>
          <p:nvPr/>
        </p:nvSpPr>
        <p:spPr bwMode="auto">
          <a:xfrm>
            <a:off x="3612198" y="1969453"/>
            <a:ext cx="20953" cy="488854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0842" name="Line 826"/>
          <p:cNvSpPr>
            <a:spLocks noChangeShapeType="1"/>
          </p:cNvSpPr>
          <p:nvPr/>
        </p:nvSpPr>
        <p:spPr bwMode="auto">
          <a:xfrm>
            <a:off x="5307965" y="1969453"/>
            <a:ext cx="6349" cy="485806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0843" name="Line 827"/>
          <p:cNvSpPr>
            <a:spLocks noChangeShapeType="1"/>
          </p:cNvSpPr>
          <p:nvPr/>
        </p:nvSpPr>
        <p:spPr bwMode="auto">
          <a:xfrm flipH="1">
            <a:off x="8767445" y="1944370"/>
            <a:ext cx="10795" cy="489839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0844" name="Line 828"/>
          <p:cNvSpPr>
            <a:spLocks noChangeShapeType="1"/>
          </p:cNvSpPr>
          <p:nvPr/>
        </p:nvSpPr>
        <p:spPr bwMode="auto">
          <a:xfrm flipH="1">
            <a:off x="10572115" y="1944370"/>
            <a:ext cx="3173" cy="491363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805292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92539" y="406400"/>
            <a:ext cx="5038725" cy="935038"/>
          </a:xfr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18900000" scaled="1"/>
          </a:gradFill>
        </p:spPr>
        <p:txBody>
          <a:bodyPr>
            <a:normAutofit/>
          </a:bodyPr>
          <a:lstStyle/>
          <a:p>
            <a:pPr eaLnBrk="1" hangingPunct="1"/>
            <a:r>
              <a:rPr lang="th-TH" altLang="en-US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คณะกรรมการทำลายหนังสือ</a:t>
            </a:r>
          </a:p>
        </p:txBody>
      </p:sp>
      <p:sp>
        <p:nvSpPr>
          <p:cNvPr id="3415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840" y="1813560"/>
            <a:ext cx="11338560" cy="4541520"/>
          </a:xfrm>
        </p:spPr>
        <p:txBody>
          <a:bodyPr rtlCol="0">
            <a:noAutofit/>
          </a:bodyPr>
          <a:lstStyle/>
          <a:p>
            <a:pPr marL="609600" indent="-609600" algn="l">
              <a:spcBef>
                <a:spcPts val="0"/>
              </a:spcBef>
              <a:defRPr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anose="020B0500040200020003" pitchFamily="34" charset="-34"/>
              </a:rPr>
              <a:t>ให้หัวหน้าส่วนราชการระดับกรม (รวมถึงผู้ว่าราชการจังหวัด)</a:t>
            </a:r>
          </a:p>
          <a:p>
            <a:pPr marL="609600" indent="-609600" algn="l">
              <a:spcBef>
                <a:spcPts val="0"/>
              </a:spcBef>
              <a:defRPr/>
            </a:pP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anose="020B0500040200020003" pitchFamily="34" charset="-34"/>
              </a:rPr>
              <a:t>แต่งตั้งคณะกรรมการทำลายหนังสือ  ประกอบด้วย </a:t>
            </a:r>
          </a:p>
          <a:p>
            <a:pPr algn="l">
              <a:spcBef>
                <a:spcPts val="0"/>
              </a:spcBef>
              <a:defRPr/>
            </a:pP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anose="020B0500040200020003" pitchFamily="34" charset="-34"/>
              </a:rPr>
              <a:t>         ๑.  ประธานกรรมการ </a:t>
            </a:r>
          </a:p>
          <a:p>
            <a:pPr algn="l">
              <a:spcBef>
                <a:spcPts val="0"/>
              </a:spcBef>
              <a:defRPr/>
            </a:pP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anose="020B0500040200020003" pitchFamily="34" charset="-34"/>
              </a:rPr>
              <a:t>         ๒. กรรมการอีกอย่างน้อย ๒ คน </a:t>
            </a:r>
          </a:p>
          <a:p>
            <a:pPr algn="l">
              <a:spcBef>
                <a:spcPts val="0"/>
              </a:spcBef>
              <a:defRPr/>
            </a:pP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anose="020B0500040200020003" pitchFamily="34" charset="-34"/>
              </a:rPr>
              <a:t>         โดยปกติให้แต่งตั้งจาก</a:t>
            </a:r>
            <a:r>
              <a:rPr lang="th-TH" sz="3600" b="1" dirty="0">
                <a:solidFill>
                  <a:srgbClr val="C00000"/>
                </a:solidFill>
                <a:latin typeface="TH SarabunPSK" pitchFamily="34" charset="-34"/>
                <a:cs typeface="TH SarabunPSK" panose="020B0500040200020003" pitchFamily="34" charset="-34"/>
              </a:rPr>
              <a:t>ข้าราชการ</a:t>
            </a:r>
            <a:r>
              <a:rPr lang="th-TH" sz="3600" b="1" dirty="0" err="1">
                <a:solidFill>
                  <a:srgbClr val="C00000"/>
                </a:solidFill>
                <a:latin typeface="TH SarabunPSK" pitchFamily="34" charset="-34"/>
                <a:cs typeface="TH SarabunPSK" panose="020B0500040200020003" pitchFamily="34" charset="-34"/>
              </a:rPr>
              <a:t>พลเรือน</a:t>
            </a:r>
            <a:r>
              <a:rPr lang="th-TH" sz="3600" b="1" dirty="0">
                <a:solidFill>
                  <a:srgbClr val="C00000"/>
                </a:solidFill>
                <a:latin typeface="TH SarabunPSK" pitchFamily="34" charset="-34"/>
                <a:cs typeface="TH SarabunPSK" panose="020B0500040200020003" pitchFamily="34" charset="-34"/>
              </a:rPr>
              <a:t>หรือพนักงานส่วนท้องถิ่นประเภทวิชาการ ระดับปฏิบัติการ หรือประเภททั่วไป ระดับชำนาญงาน ขึ้นไป หรือเจ้าหน้าที่ของรัฐอื่น</a:t>
            </a:r>
          </a:p>
          <a:p>
            <a:pPr algn="l">
              <a:spcBef>
                <a:spcPts val="0"/>
              </a:spcBef>
              <a:defRPr/>
            </a:pPr>
            <a:r>
              <a:rPr lang="th-TH" sz="3600" b="1" dirty="0">
                <a:solidFill>
                  <a:srgbClr val="C00000"/>
                </a:solidFill>
                <a:latin typeface="TH SarabunPSK" pitchFamily="34" charset="-34"/>
                <a:cs typeface="TH SarabunPSK" panose="020B0500040200020003" pitchFamily="34" charset="-34"/>
              </a:rPr>
              <a:t>ที่เทียบเท่า</a:t>
            </a:r>
          </a:p>
          <a:p>
            <a:pPr algn="l">
              <a:spcBef>
                <a:spcPts val="0"/>
              </a:spcBef>
              <a:defRPr/>
            </a:pPr>
            <a:endParaRPr lang="th-TH" sz="2800" b="1" dirty="0">
              <a:solidFill>
                <a:srgbClr val="C00000"/>
              </a:solidFill>
              <a:latin typeface="TH SarabunPSK" pitchFamily="34" charset="-34"/>
              <a:cs typeface="TH SarabunPSK" panose="020B0500040200020003" pitchFamily="34" charset="-34"/>
            </a:endParaRPr>
          </a:p>
          <a:p>
            <a:pPr algn="l">
              <a:spcBef>
                <a:spcPts val="0"/>
              </a:spcBef>
              <a:defRPr/>
            </a:pP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TH SarabunPSK" panose="020B0500040200020003" pitchFamily="34" charset="-34"/>
              </a:rPr>
              <a:t>    *(ตามระเบียบสำนักนายกรัฐมนตรี ว่าด้วยงานสารบรรณ (ฉบับที่ ๓) พ.ศ. ๒๕๖๐)</a:t>
            </a:r>
          </a:p>
        </p:txBody>
      </p:sp>
    </p:spTree>
    <p:extLst>
      <p:ext uri="{BB962C8B-B14F-4D97-AF65-F5344CB8AC3E}">
        <p14:creationId xmlns:p14="http://schemas.microsoft.com/office/powerpoint/2010/main" val="318865931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80" y="0"/>
            <a:ext cx="9312639" cy="6858000"/>
          </a:xfrm>
          <a:prstGeom prst="rect">
            <a:avLst/>
          </a:prstGeom>
        </p:spPr>
      </p:pic>
      <p:cxnSp>
        <p:nvCxnSpPr>
          <p:cNvPr id="9" name="ลูกศรเชื่อมต่อแบบตรง 8"/>
          <p:cNvCxnSpPr/>
          <p:nvPr/>
        </p:nvCxnSpPr>
        <p:spPr>
          <a:xfrm flipH="1">
            <a:off x="9265920" y="1051560"/>
            <a:ext cx="1280160" cy="135636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04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67640"/>
            <a:ext cx="1194816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การทำลายหนังสือราชการ</a:t>
            </a:r>
          </a:p>
          <a:p>
            <a:pPr marL="0" indent="0">
              <a:buNone/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๑.  ให้เจ้าหน้าที่ผู้รับผิดชอบในการเก็บหนังสือสำรวจหนังสือที่ครบอายุการเก็บ แล้วจัดทำบัญชีหนังสือ </a:t>
            </a:r>
          </a:p>
          <a:p>
            <a:pPr marL="0" indent="0">
              <a:buNone/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ขอทำลายเสนอหัวหน้าส่วนราชการระดับกรมเพื่อพิจารณาแต่งตั้งคณะกรรมการทำลายหนังสือ (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ระเบียบฯ ข้อ ๖๖)</a:t>
            </a:r>
          </a:p>
          <a:p>
            <a:pPr marL="0" indent="0">
              <a:buNone/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๒.  ให้หัวหน้าส่วนราชการระดับกรมแต่งตั้งคณะกรรมการทำลายหนังสือ (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ระเบียบฯ ข้อ ๖๗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buNone/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๓.  คณะกรรมการทำลายหนังสือพิจารณาหนังสือขอทำลายตามบัญชีหนังสือขอทำลาย และเสนอรายงาน </a:t>
            </a:r>
          </a:p>
          <a:p>
            <a:pPr marL="0" indent="0">
              <a:buNone/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ผลการพิจารณาต่อหัวหน้าส่วนราชการเพื่อพิจารณาสั่งการรวมทั้งควบคุมการทำลายหนังสือ  (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ระเบียบฯ ข้อ ๖๘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514350" indent="-514350">
              <a:buAutoNum type="thaiNumPeriod" startAt="4"/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เมื่อหัวหน้าส่วนราชการระดับกรมได้รับรายงานผลการพิจารณาของคณะกรรมการทำลายหนังสือ ถ้าเห็นว่า</a:t>
            </a:r>
          </a:p>
          <a:p>
            <a:pPr marL="0" indent="0">
              <a:buNone/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หนังสือเรื่องใดไม่ควรทำลายให้สั่งการให้เก็บหนังสือนั้นไว้ ถ้าเห็นว่าหนังสือใดควรทำลาย ให้ส่งบัญชีหนังสือ</a:t>
            </a:r>
          </a:p>
          <a:p>
            <a:pPr marL="0" indent="0">
              <a:buNone/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ขอทำลายให้สำนักหอจดหมายเหตุแห่งชาติ กรมศิลปากร พิจารณา</a:t>
            </a:r>
          </a:p>
          <a:p>
            <a:pPr marL="514350" indent="-514350">
              <a:buAutoNum type="thaiNumPeriod" startAt="5"/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ให้สำนักหอจดหมายเหตุแห่งชาติ กรมศิลปากร พิจารณารายการในบัญชีหนังสือขอทำลาย แล้วแจ้งให้</a:t>
            </a:r>
          </a:p>
          <a:p>
            <a:pPr marL="0" indent="0">
              <a:buNone/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ส่วนราชการที่ส่งบัญชีหนังสือขอทำลายทราบ (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ระเบียบฯ ข้อ ๗๐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buNone/>
              <a:defRPr/>
            </a:pP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(ตามหนังสือสำนักนายกรัฐมนตรี ที่ </a:t>
            </a:r>
            <a:r>
              <a:rPr lang="th-TH" sz="32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นร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๐๑๐๕/ว ๒๖๓๙ ลงวันที่ ๒ พฤศจิกายน ๒๕๔๘)</a:t>
            </a:r>
            <a:endParaRPr lang="en-US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43879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40238" y="694374"/>
            <a:ext cx="3960812" cy="935037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th-TH" altLang="en-US" sz="44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วิธีการทำลายหนังสือ</a:t>
            </a:r>
          </a:p>
        </p:txBody>
      </p:sp>
      <p:sp>
        <p:nvSpPr>
          <p:cNvPr id="3427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8680" y="2042161"/>
            <a:ext cx="10713720" cy="3413760"/>
          </a:xfrm>
        </p:spPr>
        <p:txBody>
          <a:bodyPr rtlCol="0">
            <a:normAutofit/>
          </a:bodyPr>
          <a:lstStyle/>
          <a:p>
            <a:pPr marL="609600" indent="-609600" algn="l">
              <a:spcBef>
                <a:spcPts val="600"/>
              </a:spcBef>
              <a:defRPr/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anose="020B0500040200020003" pitchFamily="34" charset="-34"/>
              </a:rPr>
              <a:t> ๑.  โดยวิธีการเผา หรือ</a:t>
            </a:r>
          </a:p>
          <a:p>
            <a:pPr marL="609600" indent="-609600" algn="l">
              <a:spcBef>
                <a:spcPts val="600"/>
              </a:spcBef>
              <a:defRPr/>
            </a:pP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anose="020B0500040200020003" pitchFamily="34" charset="-34"/>
              </a:rPr>
              <a:t>       ๒. โดยวิธีการอื่นใดที่</a:t>
            </a: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anose="020B0500040200020003" pitchFamily="34" charset="-34"/>
              </a:rPr>
              <a:t>ไม่ให้อ่านเป็นเรื่องได้</a:t>
            </a:r>
          </a:p>
          <a:p>
            <a:pPr marL="609600" indent="-609600" algn="l">
              <a:spcBef>
                <a:spcPts val="600"/>
              </a:spcBef>
              <a:defRPr/>
            </a:pPr>
            <a:r>
              <a:rPr lang="th-TH" sz="4000" b="1" u="sng" dirty="0">
                <a:solidFill>
                  <a:schemeClr val="tx2"/>
                </a:solidFill>
                <a:latin typeface="TH SarabunPSK" pitchFamily="34" charset="-34"/>
                <a:cs typeface="TH SarabunPSK" panose="020B0500040200020003" pitchFamily="34" charset="-34"/>
              </a:rPr>
              <a:t>การทำลายหนังสือที่มีชั้นความลับ</a:t>
            </a:r>
          </a:p>
          <a:p>
            <a:pPr marL="609600" indent="-609600" algn="l">
              <a:spcBef>
                <a:spcPts val="600"/>
              </a:spcBef>
              <a:defRPr/>
            </a:pPr>
            <a:r>
              <a:rPr lang="th-TH" sz="4000" b="1" dirty="0">
                <a:solidFill>
                  <a:schemeClr val="tx2"/>
                </a:solidFill>
                <a:latin typeface="TH SarabunPSK" pitchFamily="34" charset="-34"/>
                <a:cs typeface="TH SarabunPSK" panose="020B0500040200020003" pitchFamily="34" charset="-34"/>
              </a:rPr>
              <a:t>       ๑.  เผาแล้วขยี้ขี้เถ้าให้เป็นผง</a:t>
            </a:r>
          </a:p>
          <a:p>
            <a:pPr marL="609600" indent="-609600" algn="l">
              <a:spcBef>
                <a:spcPts val="600"/>
              </a:spcBef>
              <a:defRPr/>
            </a:pPr>
            <a:r>
              <a:rPr lang="th-TH" sz="4000" b="1" dirty="0">
                <a:solidFill>
                  <a:schemeClr val="tx2"/>
                </a:solidFill>
                <a:latin typeface="TH SarabunPSK" pitchFamily="34" charset="-34"/>
                <a:cs typeface="TH SarabunPSK" panose="020B0500040200020003" pitchFamily="34" charset="-34"/>
              </a:rPr>
              <a:t>       ๒. วิธีแปรรูปอย่างอื่นจนไม่สามารถทราบความลับในซากเอกสารนั้น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735639" y="5445125"/>
            <a:ext cx="72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60533772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43841" y="198120"/>
            <a:ext cx="11628120" cy="1569719"/>
          </a:xfrm>
        </p:spPr>
        <p:txBody>
          <a:bodyPr>
            <a:noAutofit/>
          </a:bodyPr>
          <a:lstStyle/>
          <a:p>
            <a:pPr algn="l"/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หนังสือสำนักเลขาธิการคณะรัฐมนตรี ที่ สร ๐๒๐๓/ว ๑๖๒ ลงวันที่ ๑๑ สิงหาคม ๒๕๒๔ เรื่อง  บริษัทกระดาษแข็งไทย จำกัด </a:t>
            </a:r>
            <a:b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เสนอขอซื้อเศษกระดาษที่มิได้ใช้ประโยชน์ของหน่วยราชการ</a:t>
            </a:r>
            <a:endParaRPr lang="en-US" alt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72439" y="2148841"/>
            <a:ext cx="11399521" cy="419100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ในคราวประชุมเมื่อวันที่ ๖ สิงหาคม ๒๕๒๔ คณะรัฐมนตรีได้มีมติเห็นชอบด้วยกับหลักการการขายกระดาษ ตามที่สำนักงานปลัดสำนักนายกรัฐมนตรีเสนอและให้ส่วนราชการต่าง ๆ ถือปฏิบัติต่อไป 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มีรายละเอียดดังนี้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๑.  เศษกระดาษที่ผ่านขั้นตอนการทำลายตามระเบียบสำนักนายกรัฐมนตรี ว่าด้วยงานสารบรรณในปีหนึ่ง ๆ ยกเว้นเอกสารลับ หากมีปริมาณมากให้ขายเพื่อนำเงินส่งคลังเป็นรายได้แผ่นดิน 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ตามกฎหมายว่าด้วยวิธีการงบประมาณ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๒.  การขาย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 ๒.๑ ในส่วนกลาง ให้ขายแก่โรงงานที่ผลิตกระดาษ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 ๒.๒ ในส่วนภูมิภาค ให้ขายแก่บุคคลที่ต้องการซื้อได้เป็นการทั่วไป</a:t>
            </a:r>
            <a:endParaRPr lang="en-US" alt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585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6638" y="981076"/>
            <a:ext cx="5472112" cy="1052513"/>
          </a:xfr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13500000" scaled="1"/>
          </a:gra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h-TH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ประเภทการเก็บหนังสือ</a:t>
            </a:r>
          </a:p>
        </p:txBody>
      </p:sp>
      <p:sp>
        <p:nvSpPr>
          <p:cNvPr id="3391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560319"/>
            <a:ext cx="9209088" cy="3388043"/>
          </a:xfrm>
        </p:spPr>
        <p:txBody>
          <a:bodyPr rtlCol="0">
            <a:normAutofit/>
          </a:bodyPr>
          <a:lstStyle/>
          <a:p>
            <a:pPr marL="609600" indent="-609600" algn="l">
              <a:defRPr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5400" b="1" dirty="0">
                <a:solidFill>
                  <a:srgbClr val="000000"/>
                </a:solidFill>
                <a:latin typeface="TH SarabunPSK" pitchFamily="34" charset="-34"/>
                <a:cs typeface="TH SarabunPSK" panose="020B0500040200020003" pitchFamily="34" charset="-34"/>
              </a:rPr>
              <a:t>๑. เก็บระหว่างปฏิบัติ</a:t>
            </a:r>
          </a:p>
          <a:p>
            <a:pPr marL="609600" indent="-609600" algn="l">
              <a:defRPr/>
            </a:pPr>
            <a:r>
              <a:rPr lang="th-TH" sz="5400" b="1" dirty="0">
                <a:solidFill>
                  <a:srgbClr val="000000"/>
                </a:solidFill>
                <a:latin typeface="TH SarabunPSK" pitchFamily="34" charset="-34"/>
                <a:cs typeface="TH SarabunPSK" panose="020B0500040200020003" pitchFamily="34" charset="-34"/>
              </a:rPr>
              <a:t>   ๒. เก็บเมื่อปฏิบัติเสร็จแล้ว</a:t>
            </a:r>
          </a:p>
          <a:p>
            <a:pPr marL="609600" indent="-609600" algn="l">
              <a:defRPr/>
            </a:pPr>
            <a:r>
              <a:rPr lang="th-TH" sz="5400" b="1" dirty="0">
                <a:solidFill>
                  <a:srgbClr val="000000"/>
                </a:solidFill>
                <a:latin typeface="TH SarabunPSK" pitchFamily="34" charset="-34"/>
                <a:cs typeface="TH SarabunPSK" panose="020B0500040200020003" pitchFamily="34" charset="-34"/>
              </a:rPr>
              <a:t>   ๓. เก็บไว้เพื่อใช้ในการตรวจสอบ</a:t>
            </a:r>
            <a:r>
              <a:rPr lang="th-TH" sz="2800" b="1" dirty="0">
                <a:latin typeface="TH SarabunPSK" pitchFamily="34" charset="-34"/>
                <a:cs typeface="TH SarabunPSK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0736643"/>
      </p:ext>
    </p:extLst>
  </p:cSld>
  <p:clrMapOvr>
    <a:masterClrMapping/>
  </p:clrMapOvr>
  <p:transition>
    <p:plus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381000" y="1280161"/>
            <a:ext cx="11811000" cy="3749040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th-TH" alt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๓. วิธีขาย ให้ขายโดยวิธีตกลงราคาหรือวิธีประกวดราคา ทั้งนี้  โดยนำวิธีปฏิบัติเกี่ยวกับการซื้อตามระเบียบสำนักนายกรัฐมนตรีว่าด้วยการพัสดุมาใช้โดยอนุโลมและอยู่ภายในหลักเกณฑ์ดังนี้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alt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๓.๑ การขายครั้งหนึ่ง ซึ่งมีน้ำหนักไม่เกิน ๑๐,๐๐๐ กิโลกรัม ให้ขายโดยวิธีตกลงราคา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alt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๓.๒ การขายครั้งหนึ่ง ซึ่งมีน้ำหนักเกินกว่า ๑๐,๐๐๐ กิโลกรัม ให้ขายโดยวิธีประกวดราคา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alt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๔. กรณีที่ได้ดำเนินการขายกระดาษตามหลักการในข้อ ๑ แล้วไม่ได้ผล ให้อยู่ในดุลพินิจ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alt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ของหัวหน้าส่วนราชการที่จะพิจารณาดำเนินการเป็นอย่างอื่นได้ตามที่เห็นควร</a:t>
            </a:r>
          </a:p>
          <a:p>
            <a:pPr marL="0" indent="0">
              <a:buNone/>
            </a:pPr>
            <a:endParaRPr lang="th-TH" alt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alt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09340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9739" y="1773238"/>
            <a:ext cx="5057775" cy="3763962"/>
          </a:xfrm>
          <a:solidFill>
            <a:srgbClr val="FFCC99"/>
          </a:solidFill>
        </p:spPr>
      </p:pic>
      <p:pic>
        <p:nvPicPr>
          <p:cNvPr id="4403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544763"/>
            <a:ext cx="2857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44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90951" y="620713"/>
            <a:ext cx="4968875" cy="1079500"/>
          </a:xfrm>
          <a:gradFill rotWithShape="1">
            <a:gsLst>
              <a:gs pos="0">
                <a:srgbClr val="86E8FF"/>
              </a:gs>
              <a:gs pos="50000">
                <a:srgbClr val="B6EEFF"/>
              </a:gs>
              <a:gs pos="100000">
                <a:srgbClr val="DBF6FF"/>
              </a:gs>
            </a:gsLst>
            <a:lin ang="162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th-TH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การเก็บระหว่างปฏิบัติ</a:t>
            </a:r>
          </a:p>
        </p:txBody>
      </p:sp>
      <p:sp>
        <p:nvSpPr>
          <p:cNvPr id="33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1520" y="1989139"/>
            <a:ext cx="11460480" cy="4103687"/>
          </a:xfrm>
        </p:spPr>
        <p:txBody>
          <a:bodyPr rtlCol="0">
            <a:normAutofit/>
          </a:bodyPr>
          <a:lstStyle/>
          <a:p>
            <a:pPr marL="609600" indent="-609600" algn="l">
              <a:defRPr/>
            </a:pP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5400" b="1" dirty="0">
                <a:solidFill>
                  <a:srgbClr val="000000"/>
                </a:solidFill>
                <a:latin typeface="TH SarabunPSK" pitchFamily="34" charset="-34"/>
                <a:cs typeface="TH SarabunPSK" panose="020B0500040200020003" pitchFamily="34" charset="-34"/>
              </a:rPr>
              <a:t>การเก็บหนังสือที่ปฏิบัติยังไม่เสร็จให้อยู่</a:t>
            </a:r>
          </a:p>
          <a:p>
            <a:pPr marL="609600" indent="-609600" algn="l">
              <a:defRPr/>
            </a:pPr>
            <a:r>
              <a:rPr lang="th-TH" sz="5400" b="1" dirty="0">
                <a:solidFill>
                  <a:srgbClr val="000000"/>
                </a:solidFill>
                <a:latin typeface="TH SarabunPSK" pitchFamily="34" charset="-34"/>
                <a:cs typeface="TH SarabunPSK" panose="020B0500040200020003" pitchFamily="34" charset="-34"/>
              </a:rPr>
              <a:t>ในความรับผิดชอบของเจ้าของเรื่อง โดยให้กำหนดวิธีเก็บให้</a:t>
            </a:r>
          </a:p>
          <a:p>
            <a:pPr marL="609600" indent="-609600" algn="l">
              <a:defRPr/>
            </a:pPr>
            <a:r>
              <a:rPr lang="th-TH" sz="5400" b="1" dirty="0">
                <a:solidFill>
                  <a:srgbClr val="000000"/>
                </a:solidFill>
                <a:latin typeface="TH SarabunPSK" pitchFamily="34" charset="-34"/>
                <a:cs typeface="TH SarabunPSK" panose="020B0500040200020003" pitchFamily="34" charset="-34"/>
              </a:rPr>
              <a:t>เหมาะสมตามขั้นตอนการปฏิบัติงาน</a:t>
            </a:r>
          </a:p>
        </p:txBody>
      </p:sp>
    </p:spTree>
    <p:extLst>
      <p:ext uri="{BB962C8B-B14F-4D97-AF65-F5344CB8AC3E}">
        <p14:creationId xmlns:p14="http://schemas.microsoft.com/office/powerpoint/2010/main" val="3078901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2888" y="486093"/>
            <a:ext cx="6697662" cy="915987"/>
          </a:xfr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16200000" scaled="1"/>
          </a:gradFill>
          <a:ln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th-TH" alt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การเก็บเมื่อปฏิบัติเสร็จแล้ว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2026920"/>
            <a:ext cx="11841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การเก็บหนังสือที่ปฏิบัติเสร็จเรียบร้อยแล้ว และไม่มีอะไรที่จะต้องปฏิบัติต่อไปอีก</a:t>
            </a:r>
          </a:p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๑. จัดทำบัญชีหนังสือส่งเก็บ (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อย่างน้อยให้มีต้นฉบับ และสำเนาคู่ฉบับสำหรับเจ้าของเรื่องและ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หน่วยเก็บ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๒. ส่งหนังสือและเรื่อง พร้อมทั้งบัญชีหนังสือส่งเก็บไปให้หน่วยเก็บ</a:t>
            </a:r>
          </a:p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๓. เจ้าหน้าที่ผู้รับผิดชอบในการเก็บ ประทับตรากำหนดเก็บหนังสือ</a:t>
            </a: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658513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35540" y="138277"/>
            <a:ext cx="1943100" cy="6477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แบบที่ ๑๙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-47623"/>
            <a:ext cx="12192000" cy="1125516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110000"/>
              </a:lnSpc>
              <a:spcBef>
                <a:spcPts val="3000"/>
              </a:spcBef>
              <a:defRPr/>
            </a:pPr>
            <a:r>
              <a:rPr lang="th-TH" altLang="en-US" sz="4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บัญชีหนังสือส่งเก็บ</a:t>
            </a:r>
          </a:p>
          <a:p>
            <a:pPr marL="609600" indent="-609600" algn="l">
              <a:defRPr/>
            </a:pPr>
            <a:r>
              <a:rPr lang="th-TH" alt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en-US" sz="12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364" name="Text Box 89"/>
          <p:cNvSpPr txBox="1">
            <a:spLocks noChangeArrowheads="1"/>
          </p:cNvSpPr>
          <p:nvPr/>
        </p:nvSpPr>
        <p:spPr bwMode="auto">
          <a:xfrm>
            <a:off x="8975726" y="4076700"/>
            <a:ext cx="360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5365" name="Text Box 90"/>
          <p:cNvSpPr txBox="1">
            <a:spLocks noChangeArrowheads="1"/>
          </p:cNvSpPr>
          <p:nvPr/>
        </p:nvSpPr>
        <p:spPr bwMode="auto">
          <a:xfrm>
            <a:off x="6240464" y="4868863"/>
            <a:ext cx="719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671131" name="Text Box 91"/>
          <p:cNvSpPr txBox="1">
            <a:spLocks noChangeArrowheads="1"/>
          </p:cNvSpPr>
          <p:nvPr/>
        </p:nvSpPr>
        <p:spPr bwMode="auto">
          <a:xfrm>
            <a:off x="5808664" y="1552575"/>
            <a:ext cx="935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</a:p>
        </p:txBody>
      </p:sp>
      <p:sp>
        <p:nvSpPr>
          <p:cNvPr id="3671132" name="Text Box 92"/>
          <p:cNvSpPr txBox="1">
            <a:spLocks noChangeArrowheads="1"/>
          </p:cNvSpPr>
          <p:nvPr/>
        </p:nvSpPr>
        <p:spPr bwMode="auto">
          <a:xfrm>
            <a:off x="1396049" y="1557339"/>
            <a:ext cx="719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</a:p>
        </p:txBody>
      </p:sp>
      <p:sp>
        <p:nvSpPr>
          <p:cNvPr id="3671133" name="Text Box 93"/>
          <p:cNvSpPr txBox="1">
            <a:spLocks noChangeArrowheads="1"/>
          </p:cNvSpPr>
          <p:nvPr/>
        </p:nvSpPr>
        <p:spPr bwMode="auto">
          <a:xfrm>
            <a:off x="2881313" y="1557339"/>
            <a:ext cx="1079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ลงวันที่</a:t>
            </a:r>
          </a:p>
        </p:txBody>
      </p:sp>
      <p:sp>
        <p:nvSpPr>
          <p:cNvPr id="3671134" name="Text Box 94"/>
          <p:cNvSpPr txBox="1">
            <a:spLocks noChangeArrowheads="1"/>
          </p:cNvSpPr>
          <p:nvPr/>
        </p:nvSpPr>
        <p:spPr bwMode="auto">
          <a:xfrm>
            <a:off x="8472806" y="1270954"/>
            <a:ext cx="1655763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อายุการ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เก็บหนังสือ</a:t>
            </a:r>
          </a:p>
        </p:txBody>
      </p:sp>
      <p:sp>
        <p:nvSpPr>
          <p:cNvPr id="3671135" name="Text Box 95"/>
          <p:cNvSpPr txBox="1">
            <a:spLocks noChangeArrowheads="1"/>
          </p:cNvSpPr>
          <p:nvPr/>
        </p:nvSpPr>
        <p:spPr bwMode="auto">
          <a:xfrm>
            <a:off x="10646728" y="1628775"/>
            <a:ext cx="1331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</a:p>
        </p:txBody>
      </p:sp>
      <p:sp>
        <p:nvSpPr>
          <p:cNvPr id="3671137" name="Text Box 97"/>
          <p:cNvSpPr txBox="1">
            <a:spLocks noChangeArrowheads="1"/>
          </p:cNvSpPr>
          <p:nvPr/>
        </p:nvSpPr>
        <p:spPr bwMode="auto">
          <a:xfrm>
            <a:off x="15240" y="1526859"/>
            <a:ext cx="1042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ลำดับที่</a:t>
            </a:r>
          </a:p>
        </p:txBody>
      </p:sp>
      <p:sp>
        <p:nvSpPr>
          <p:cNvPr id="3671139" name="Line 99"/>
          <p:cNvSpPr>
            <a:spLocks noChangeShapeType="1"/>
          </p:cNvSpPr>
          <p:nvPr/>
        </p:nvSpPr>
        <p:spPr bwMode="auto">
          <a:xfrm flipV="1">
            <a:off x="0" y="1123315"/>
            <a:ext cx="12192000" cy="269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1140" name="Line 100"/>
          <p:cNvSpPr>
            <a:spLocks noChangeShapeType="1"/>
          </p:cNvSpPr>
          <p:nvPr/>
        </p:nvSpPr>
        <p:spPr bwMode="auto">
          <a:xfrm flipV="1">
            <a:off x="0" y="2658746"/>
            <a:ext cx="12192000" cy="2794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1141" name="Line 101"/>
          <p:cNvSpPr>
            <a:spLocks noChangeShapeType="1"/>
          </p:cNvSpPr>
          <p:nvPr/>
        </p:nvSpPr>
        <p:spPr bwMode="auto">
          <a:xfrm flipH="1">
            <a:off x="1053465" y="1165543"/>
            <a:ext cx="0" cy="570769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1142" name="Line 102"/>
          <p:cNvSpPr>
            <a:spLocks noChangeShapeType="1"/>
          </p:cNvSpPr>
          <p:nvPr/>
        </p:nvSpPr>
        <p:spPr bwMode="auto">
          <a:xfrm flipH="1">
            <a:off x="2626995" y="1108374"/>
            <a:ext cx="9525" cy="578010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1143" name="Line 103"/>
          <p:cNvSpPr>
            <a:spLocks noChangeShapeType="1"/>
          </p:cNvSpPr>
          <p:nvPr/>
        </p:nvSpPr>
        <p:spPr bwMode="auto">
          <a:xfrm flipH="1">
            <a:off x="4205286" y="1150302"/>
            <a:ext cx="0" cy="573818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1144" name="Line 104"/>
          <p:cNvSpPr>
            <a:spLocks noChangeShapeType="1"/>
          </p:cNvSpPr>
          <p:nvPr/>
        </p:nvSpPr>
        <p:spPr bwMode="auto">
          <a:xfrm flipH="1">
            <a:off x="8168640" y="1123314"/>
            <a:ext cx="15241" cy="5749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1145" name="Line 105"/>
          <p:cNvSpPr>
            <a:spLocks noChangeShapeType="1"/>
          </p:cNvSpPr>
          <p:nvPr/>
        </p:nvSpPr>
        <p:spPr bwMode="auto">
          <a:xfrm flipH="1">
            <a:off x="10316210" y="1165244"/>
            <a:ext cx="16510" cy="570799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1146" name="AutoShape 106"/>
          <p:cNvSpPr>
            <a:spLocks noChangeArrowheads="1"/>
          </p:cNvSpPr>
          <p:nvPr/>
        </p:nvSpPr>
        <p:spPr bwMode="auto">
          <a:xfrm>
            <a:off x="9250681" y="3502661"/>
            <a:ext cx="2847975" cy="3001963"/>
          </a:xfrm>
          <a:prstGeom prst="wedgeRoundRectCallout">
            <a:avLst>
              <a:gd name="adj1" fmla="val -54082"/>
              <a:gd name="adj2" fmla="val -8682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en-US" sz="360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ให้ลงวัน เดือน ปี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en-US" sz="360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ที่จะเก็บถึง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en-US" sz="360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ในกรณีให้เก็บไว้ตลอดไป ให้ลงว่า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en-US" sz="360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“ห้ามทำลาย”</a:t>
            </a:r>
          </a:p>
        </p:txBody>
      </p:sp>
      <p:sp>
        <p:nvSpPr>
          <p:cNvPr id="3671147" name="AutoShape 107"/>
          <p:cNvSpPr>
            <a:spLocks noChangeArrowheads="1"/>
          </p:cNvSpPr>
          <p:nvPr/>
        </p:nvSpPr>
        <p:spPr bwMode="auto">
          <a:xfrm>
            <a:off x="-152400" y="3058796"/>
            <a:ext cx="1873250" cy="2016125"/>
          </a:xfrm>
          <a:prstGeom prst="wedgeRoundRectCallout">
            <a:avLst>
              <a:gd name="adj1" fmla="val 51425"/>
              <a:gd name="adj2" fmla="val -9803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en-US" sz="3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ให้ลงเลขที่ของหนังสือแต่ละฉบับ</a:t>
            </a:r>
          </a:p>
        </p:txBody>
      </p:sp>
      <p:sp>
        <p:nvSpPr>
          <p:cNvPr id="3671148" name="AutoShape 108"/>
          <p:cNvSpPr>
            <a:spLocks noChangeArrowheads="1"/>
          </p:cNvSpPr>
          <p:nvPr/>
        </p:nvSpPr>
        <p:spPr bwMode="auto">
          <a:xfrm>
            <a:off x="3796879" y="3221594"/>
            <a:ext cx="1894627" cy="2779473"/>
          </a:xfrm>
          <a:prstGeom prst="wedgeRoundRectCallout">
            <a:avLst>
              <a:gd name="adj1" fmla="val -60905"/>
              <a:gd name="adj2" fmla="val -8337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en-US" sz="3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ให้ลงวัน เดือน ปีของหนังสือ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en-US" sz="3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แต่ละฉบับ</a:t>
            </a:r>
          </a:p>
        </p:txBody>
      </p:sp>
    </p:spTree>
    <p:extLst>
      <p:ext uri="{BB962C8B-B14F-4D97-AF65-F5344CB8AC3E}">
        <p14:creationId xmlns:p14="http://schemas.microsoft.com/office/powerpoint/2010/main" val="2255731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7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7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7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7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71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71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1146" grpId="0" animBg="1"/>
      <p:bldP spid="3671147" grpId="0" animBg="1"/>
      <p:bldP spid="3671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736119"/>
              </p:ext>
            </p:extLst>
          </p:nvPr>
        </p:nvGraphicFramePr>
        <p:xfrm>
          <a:off x="5591174" y="11027"/>
          <a:ext cx="5214128" cy="6846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hoto Editor Photo" r:id="rId3" imgW="7868748" imgH="10631384" progId="">
                  <p:embed/>
                </p:oleObj>
              </mc:Choice>
              <mc:Fallback>
                <p:oleObj name="Photo Editor Photo" r:id="rId3" imgW="7868748" imgH="1063138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4" y="11027"/>
                        <a:ext cx="5214128" cy="684697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527801" y="6021388"/>
            <a:ext cx="201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397636" name="Text Box 4"/>
          <p:cNvSpPr txBox="1">
            <a:spLocks noChangeArrowheads="1"/>
          </p:cNvSpPr>
          <p:nvPr/>
        </p:nvSpPr>
        <p:spPr bwMode="auto">
          <a:xfrm>
            <a:off x="8607109" y="6207917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th-TH" altLang="en-US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ห้ามทำลาย</a:t>
            </a:r>
          </a:p>
        </p:txBody>
      </p:sp>
      <p:sp>
        <p:nvSpPr>
          <p:cNvPr id="3397637" name="Rectangle 5"/>
          <p:cNvSpPr>
            <a:spLocks noChangeArrowheads="1"/>
          </p:cNvSpPr>
          <p:nvPr/>
        </p:nvSpPr>
        <p:spPr bwMode="auto">
          <a:xfrm>
            <a:off x="548640" y="929641"/>
            <a:ext cx="4791710" cy="2554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หนังสือที่เก็บไว้ตลอดไป</a:t>
            </a:r>
          </a:p>
          <a:p>
            <a:pPr algn="ctr">
              <a:defRPr/>
            </a:pPr>
            <a:r>
              <a:rPr lang="th-TH" sz="4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ให้ประทับตราคำว่า </a:t>
            </a:r>
          </a:p>
          <a:p>
            <a:pPr algn="ctr">
              <a:defRPr/>
            </a:pPr>
            <a:r>
              <a:rPr lang="th-TH" sz="4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ห้ามทำลาย</a:t>
            </a:r>
            <a:r>
              <a:rPr lang="th-TH" sz="4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>
              <a:defRPr/>
            </a:pPr>
            <a:r>
              <a:rPr lang="th-TH" sz="4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ด้วยหมึกสีแดง</a:t>
            </a:r>
            <a:endParaRPr lang="en-US" sz="40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97638" name="Line 6"/>
          <p:cNvSpPr>
            <a:spLocks noChangeShapeType="1"/>
          </p:cNvSpPr>
          <p:nvPr/>
        </p:nvSpPr>
        <p:spPr bwMode="auto">
          <a:xfrm>
            <a:off x="7175500" y="6511608"/>
            <a:ext cx="1296988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5876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9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9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97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97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3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76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4129</Words>
  <Application>Microsoft Office PowerPoint</Application>
  <PresentationFormat>Widescreen</PresentationFormat>
  <Paragraphs>365</Paragraphs>
  <Slides>51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Calibri</vt:lpstr>
      <vt:lpstr>Calibri Light</vt:lpstr>
      <vt:lpstr>Franklin Gothic Book</vt:lpstr>
      <vt:lpstr>TH Sarabun New</vt:lpstr>
      <vt:lpstr>TH SarabunPSK</vt:lpstr>
      <vt:lpstr>Office Theme</vt:lpstr>
      <vt:lpstr>Crop</vt:lpstr>
      <vt:lpstr>Photo Editor Photo</vt:lpstr>
      <vt:lpstr>PowerPoint Presentation</vt:lpstr>
      <vt:lpstr>PowerPoint Presentation</vt:lpstr>
      <vt:lpstr>PowerPoint Presentation</vt:lpstr>
      <vt:lpstr>PowerPoint Presentation</vt:lpstr>
      <vt:lpstr>ประเภทการเก็บหนังสือ</vt:lpstr>
      <vt:lpstr>การเก็บระหว่างปฏิบัติ</vt:lpstr>
      <vt:lpstr>การเก็บเมื่อปฏิบัติเสร็จแล้ว</vt:lpstr>
      <vt:lpstr>แบบที่ ๑๙</vt:lpstr>
      <vt:lpstr>PowerPoint Presentation</vt:lpstr>
      <vt:lpstr>PowerPoint Presentation</vt:lpstr>
      <vt:lpstr>แบบที่ ๒๐</vt:lpstr>
      <vt:lpstr>การเก็บไว้เพื่อใช้ในการตรวจสอบ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ระเบียบสำนักนายกรัฐมนตรี  ว่าด้วยงานสารบรรณ (ฉบับที่ ๔) พ.ศ. ๒๕๖๔</vt:lpstr>
      <vt:lpstr>ผลการบังคับใช้</vt:lpstr>
      <vt:lpstr>PowerPoint Presentation</vt:lpstr>
      <vt:lpstr>PowerPoint Presentation</vt:lpstr>
      <vt:lpstr>ภาคผนวก ๖ หลักเกณฑ์และวิธีการปฏิบัติในการรับส่งและเก็บรักษาข้อมูลข่าวสาร และหนังสือราชการด้วยระบบสารบรรณอิเล็กทรอนิกส์</vt:lpstr>
      <vt:lpstr>ภาคผนวก ๖ หลักเกณฑ์และวิธีการปฏิบัติในการรับส่งและเก็บรักษาข้อมูลข่าวสาร และหนังสือราชการด้วยระบบสารบรรณอิเล็กทรอนิกส์</vt:lpstr>
      <vt:lpstr>ภาคผนวก ๖ หลักเกณฑ์และวิธีการปฏิบัติในการรับส่งและเก็บรักษาข้อมูลข่าวสาร และหนังสือราชการด้วยระบบสารบรรณอิเล็กทรอนิกส์</vt:lpstr>
      <vt:lpstr>ภาคผนวก ๗  หลักเกณฑ์และวิธีการปฏิบัติในการรับส่งและเก็บรักษาข้อมูลข่าวสาร และหนังสือราชการโดยไปรษณีย์อิเล็กทรอนิกส์</vt:lpstr>
      <vt:lpstr>PowerPoint Presentation</vt:lpstr>
      <vt:lpstr>ภาคผนวก ๗  หลักเกณฑ์และวิธีการปฏิบัติในการรับส่งและเก็บรักษาข้อมูลข่าวสาร และหนังสือราชการโดยไปรษณีย์อิเล็กทรอนิกส์</vt:lpstr>
      <vt:lpstr>ภาคผนวก ๗  หลักเกณฑ์และวิธีการปฏิบัติในการรับส่งและเก็บรักษาข้อมูลข่าวสาร และหนังสือราชการโดยไปรษณีย์อิเล็กทรอนิกส์</vt:lpstr>
      <vt:lpstr>ภาคผนวก ๗  หลักเกณฑ์และวิธีการปฏิบัติในการรับส่งและเก็บรักษาข้อมูลข่าวสาร และหนังสือราชการโดยไปรษณีย์อิเล็กทรอนิกส์</vt:lpstr>
      <vt:lpstr>ภาคผนวก ๗  หลักเกณฑ์และวิธีการปฏิบัติในการรับส่งและเก็บรักษาข้อมูลข่าวสาร และหนังสือราชการโดยไปรษณีย์อิเล็กทรอนิกส์</vt:lpstr>
      <vt:lpstr>ภาคผนวก ๗  หลักเกณฑ์และวิธีการปฏิบัติในการรับส่งและเก็บรักษาข้อมูลข่าวสาร และหนังสือราชการโดยไปรษณีย์อิเล็กทรอนิกส์</vt:lpstr>
      <vt:lpstr>ภาคผนวก ๗  หลักเกณฑ์และวิธีการปฏิบัติในการรับส่งและเก็บรักษาข้อมูลข่าวสาร และหนังสือราชการโดยไปรษณีย์อิเล็กทรอนิกส์</vt:lpstr>
      <vt:lpstr>ภาคผนวก ๗  หลักเกณฑ์และวิธีการปฏิบัติในการรับส่งและเก็บรักษาข้อมูลข่าวสาร และหนังสือราชการโดยไปรษณีย์อิเล็กทรอนิกส์</vt:lpstr>
      <vt:lpstr>ภาคผนวก ๗  หลักเกณฑ์และวิธีการปฏิบัติในการรับส่งและเก็บรักษาข้อมูลข่าวสาร และหนังสือราชการโดยไปรษณีย์อิเล็กทรอนิกส์</vt:lpstr>
      <vt:lpstr>ภาคผนวก ๗  หลักเกณฑ์และวิธีการปฏิบัติในการรับส่งและเก็บรักษาข้อมูลข่าวสาร และหนังสือราชการโดยไปรษณีย์อิเล็กทรอนิกส์</vt:lpstr>
      <vt:lpstr>ภาคผนวก ๗  หลักเกณฑ์และวิธีการปฏิบัติในการรับส่งและเก็บรักษาข้อมูลข่าวสาร และหนังสือราชการโดยไปรษณีย์อิเล็กทรอนิกส์</vt:lpstr>
      <vt:lpstr>ภาคผนวก ๗  หลักเกณฑ์และวิธีการปฏิบัติในการรับส่งและเก็บรักษาข้อมูลข่าวสาร และหนังสือราชการโดยไปรษณีย์อิเล็กทรอนิกส์</vt:lpstr>
      <vt:lpstr>ภาคผนวก ๗  หลักเกณฑ์และวิธีการปฏิบัติในการรับส่งและเก็บรักษาข้อมูลข่าวสาร และหนังสือราชการโดยไปรษณีย์อิเล็กทรอนิกส์</vt:lpstr>
      <vt:lpstr>รหัสตัวอักษรโรมันประจำส่วนราชการ  แนบท้ายภาคผนวก ๗ หลักเกณฑ์และวิธีการปฏิบัติในการรับส่งและเก็บรักษาข้อมูลข่าวสารและหนังสือราชการโดยไปรษณีย์อิเล็กทรอนิกส์</vt:lpstr>
      <vt:lpstr>รหัสตัวอักษรโรมันประจำส่วนราชการ  แนบท้ายภาคผนวก ๗ หลักเกณฑ์และวิธีการปฏิบัติในการรับส่งและเก็บรักษาข้อมูลข่าวสารและหนังสือราชการโดยไปรษณีย์อิเล็กทรอนิกส์</vt:lpstr>
      <vt:lpstr>ลายมือชื่ออิเล็กทรอนิกส์ (digital signature)</vt:lpstr>
      <vt:lpstr>PowerPoint Presentation</vt:lpstr>
      <vt:lpstr>การทำลาย</vt:lpstr>
      <vt:lpstr>แบบที่ ๒๕</vt:lpstr>
      <vt:lpstr>คณะกรรมการทำลายหนังสือ</vt:lpstr>
      <vt:lpstr>PowerPoint Presentation</vt:lpstr>
      <vt:lpstr>PowerPoint Presentation</vt:lpstr>
      <vt:lpstr>วิธีการทำลายหนังสือ</vt:lpstr>
      <vt:lpstr>หนังสือสำนักเลขาธิการคณะรัฐมนตรี ที่ สร ๐๒๐๓/ว ๑๖๒ ลงวันที่ ๑๑ สิงหาคม ๒๕๒๔ เรื่อง  บริษัทกระดาษแข็งไทย จำกัด          เสนอขอซื้อเศษกระดาษที่มิได้ใช้ประโยชน์ของหน่วยราชการ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benjawan polchai</cp:lastModifiedBy>
  <cp:revision>34</cp:revision>
  <dcterms:created xsi:type="dcterms:W3CDTF">2018-08-09T06:14:56Z</dcterms:created>
  <dcterms:modified xsi:type="dcterms:W3CDTF">2022-02-15T06:52:16Z</dcterms:modified>
</cp:coreProperties>
</file>